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notesSlides/notesSlide9.xml" ContentType="application/vnd.openxmlformats-officedocument.presentationml.notesSlide+xml"/>
  <Override PartName="/ppt/notesSlides/notesSlide16.xml" ContentType="application/vnd.openxmlformats-officedocument.presentationml.notes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Default Extension="jpeg" ContentType="image/jpeg"/>
  <Override PartName="/ppt/notesSlides/notesSlide12.xml" ContentType="application/vnd.openxmlformats-officedocument.presentationml.notesSlide+xml"/>
  <Override PartName="/ppt/theme/theme2.xml" ContentType="application/vnd.openxmlformats-officedocument.theme+xml"/>
  <Override PartName="/ppt/slideLayouts/slideLayout1.xml" ContentType="application/vnd.openxmlformats-officedocument.presentationml.slideLayout+xml"/>
  <Override PartName="/ppt/notesSlides/notesSlide28.xml" ContentType="application/vnd.openxmlformats-officedocument.presentationml.notesSlide+xml"/>
  <Override PartName="/ppt/slides/slide22.xml" ContentType="application/vnd.openxmlformats-officedocument.presentationml.slide+xml"/>
  <Override PartName="/ppt/notesSlides/notesSlide24.xml" ContentType="application/vnd.openxmlformats-officedocument.presentationml.notesSlide+xml"/>
  <Override PartName="/docProps/app.xml" ContentType="application/vnd.openxmlformats-officedocument.extended-properties+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notesSlides/notesSlide20.xml" ContentType="application/vnd.openxmlformats-officedocument.presentationml.notesSlide+xml"/>
  <Override PartName="/ppt/slides/slide15.xml" ContentType="application/vnd.openxmlformats-officedocument.presentationml.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7.xml" ContentType="application/vnd.openxmlformats-officedocument.presentationml.slide+xml"/>
  <Override PartName="/ppt/slides/slide2.xml" ContentType="application/vnd.openxmlformats-officedocument.presentationml.slide+xml"/>
  <Override PartName="/ppt/notesSlides/notesSlide29.xml" ContentType="application/vnd.openxmlformats-officedocument.presentationml.notes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notesSlides/notesSlide25.xml" ContentType="application/vnd.openxmlformats-officedocument.presentationml.notesSlide+xml"/>
  <Override PartName="/ppt/notesSlides/notesSlide6.xml" ContentType="application/vnd.openxmlformats-officedocument.presentationml.notesSlide+xml"/>
  <Override PartName="/ppt/notesSlides/notesSlide21.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notesSlides/notesSlide18.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s/slide28.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notesSlides/notesSlide26.xml" ContentType="application/vnd.openxmlformats-officedocument.presentationml.notesSlide+xml"/>
  <Override PartName="/ppt/slides/slide20.xml" ContentType="application/vnd.openxmlformats-officedocument.presentationml.slide+xml"/>
  <Override PartName="/ppt/notesSlides/notesSlide7.xml" ContentType="application/vnd.openxmlformats-officedocument.presentationml.notesSlide+xml"/>
  <Override PartName="/ppt/notesSlides/notesSlide22.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notesSlides/notesSlide19.xml" ContentType="application/vnd.openxmlformats-officedocument.presentationml.notes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29.xml" ContentType="application/vnd.openxmlformats-officedocument.presentationml.slide+xml"/>
  <Override PartName="/ppt/notesSlides/notesSlide8.xml" ContentType="application/vnd.openxmlformats-officedocument.presentationml.notes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s/slide25.xml" ContentType="application/vnd.openxmlformats-officedocument.presentationml.slide+xml"/>
  <Override PartName="/ppt/notesSlides/notesSlide27.xml" ContentType="application/vnd.openxmlformats-officedocument.presentationml.notes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Override PartName="/ppt/notesSlides/notesSlide23.xml" ContentType="application/vnd.openxmlformats-officedocument.presentationml.notes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31"/>
  </p:notesMasterIdLst>
  <p:sldIdLst>
    <p:sldId id="266" r:id="rId2"/>
    <p:sldId id="297" r:id="rId3"/>
    <p:sldId id="291" r:id="rId4"/>
    <p:sldId id="256" r:id="rId5"/>
    <p:sldId id="293" r:id="rId6"/>
    <p:sldId id="267" r:id="rId7"/>
    <p:sldId id="289" r:id="rId8"/>
    <p:sldId id="290" r:id="rId9"/>
    <p:sldId id="298" r:id="rId10"/>
    <p:sldId id="285" r:id="rId11"/>
    <p:sldId id="275" r:id="rId12"/>
    <p:sldId id="294" r:id="rId13"/>
    <p:sldId id="287" r:id="rId14"/>
    <p:sldId id="317" r:id="rId15"/>
    <p:sldId id="342" r:id="rId16"/>
    <p:sldId id="272" r:id="rId17"/>
    <p:sldId id="292" r:id="rId18"/>
    <p:sldId id="288" r:id="rId19"/>
    <p:sldId id="344" r:id="rId20"/>
    <p:sldId id="278" r:id="rId21"/>
    <p:sldId id="332" r:id="rId22"/>
    <p:sldId id="259" r:id="rId23"/>
    <p:sldId id="265" r:id="rId24"/>
    <p:sldId id="263" r:id="rId25"/>
    <p:sldId id="264" r:id="rId26"/>
    <p:sldId id="273" r:id="rId27"/>
    <p:sldId id="274" r:id="rId28"/>
    <p:sldId id="260" r:id="rId29"/>
    <p:sldId id="295" r:id="rId30"/>
  </p:sldIdLst>
  <p:sldSz cx="9144000" cy="6858000" type="screen4x3"/>
  <p:notesSz cx="6858000" cy="9144000"/>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71160" autoAdjust="0"/>
  </p:normalViewPr>
  <p:slideViewPr>
    <p:cSldViewPr snapToGrid="0" snapToObjects="1">
      <p:cViewPr varScale="1">
        <p:scale>
          <a:sx n="90" d="100"/>
          <a:sy n="90" d="100"/>
        </p:scale>
        <p:origin x="-140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18D8A1A-3E80-2C4E-B5C2-15BB2B6124BD}" type="datetimeFigureOut">
              <a:rPr lang="ja-JP" altLang="en-US" smtClean="0"/>
              <a:pPr/>
              <a:t>24.12.5</a:t>
            </a:fld>
            <a:endParaRPr lang="ja-JP" altLang="en-US"/>
          </a:p>
        </p:txBody>
      </p:sp>
      <p:sp>
        <p:nvSpPr>
          <p:cNvPr id="4" name="スライド イメージ プレースホル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305542-24C1-5D45-A3C1-A86701442D18}" type="slidenum">
              <a:rPr lang="ja-JP" altLang="en-US" smtClean="0"/>
              <a:pPr/>
              <a:t>‹#›</a:t>
            </a:fld>
            <a:endParaRPr lang="ja-JP" alt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kumimoji="1" sz="1200" kern="1200">
        <a:solidFill>
          <a:schemeClr val="tx1"/>
        </a:solidFill>
        <a:latin typeface="+mn-lt"/>
        <a:ea typeface="+mn-ea"/>
        <a:cs typeface="+mn-cs"/>
      </a:defRPr>
    </a:lvl1pPr>
    <a:lvl2pPr marL="457200" algn="l" defTabSz="457200" rtl="0" eaLnBrk="1" latinLnBrk="0" hangingPunct="1">
      <a:defRPr kumimoji="1" sz="1200" kern="1200">
        <a:solidFill>
          <a:schemeClr val="tx1"/>
        </a:solidFill>
        <a:latin typeface="+mn-lt"/>
        <a:ea typeface="+mn-ea"/>
        <a:cs typeface="+mn-cs"/>
      </a:defRPr>
    </a:lvl2pPr>
    <a:lvl3pPr marL="914400" algn="l" defTabSz="457200" rtl="0" eaLnBrk="1" latinLnBrk="0" hangingPunct="1">
      <a:defRPr kumimoji="1" sz="1200" kern="1200">
        <a:solidFill>
          <a:schemeClr val="tx1"/>
        </a:solidFill>
        <a:latin typeface="+mn-lt"/>
        <a:ea typeface="+mn-ea"/>
        <a:cs typeface="+mn-cs"/>
      </a:defRPr>
    </a:lvl3pPr>
    <a:lvl4pPr marL="1371600" algn="l" defTabSz="457200" rtl="0" eaLnBrk="1" latinLnBrk="0" hangingPunct="1">
      <a:defRPr kumimoji="1" sz="1200" kern="1200">
        <a:solidFill>
          <a:schemeClr val="tx1"/>
        </a:solidFill>
        <a:latin typeface="+mn-lt"/>
        <a:ea typeface="+mn-ea"/>
        <a:cs typeface="+mn-cs"/>
      </a:defRPr>
    </a:lvl4pPr>
    <a:lvl5pPr marL="1828800" algn="l" defTabSz="457200" rtl="0" eaLnBrk="1" latinLnBrk="0" hangingPunct="1">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 Id="rId3" Type="http://schemas.openxmlformats.org/officeDocument/2006/relationships/hyperlink" Target="https://www.youtube.com/@ANNnewsCH"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fontScale="85000" lnSpcReduction="20000"/>
          </a:bodyPr>
          <a:lstStyle/>
          <a:p>
            <a:r>
              <a:rPr lang="en-US" altLang="ja-JP" dirty="0" smtClean="0"/>
              <a:t>◆</a:t>
            </a:r>
            <a:r>
              <a:rPr lang="ja-JP" altLang="en-US" dirty="0" smtClean="0"/>
              <a:t>資料説明</a:t>
            </a:r>
            <a:endParaRPr lang="en-US" altLang="ja-JP" dirty="0" smtClean="0"/>
          </a:p>
          <a:p>
            <a:r>
              <a:rPr lang="ja-JP" altLang="en-US" dirty="0" smtClean="0"/>
              <a:t>防災講座（１）　想定時間</a:t>
            </a:r>
            <a:r>
              <a:rPr lang="en-US" altLang="ja-JP" dirty="0" smtClean="0"/>
              <a:t>30</a:t>
            </a:r>
            <a:r>
              <a:rPr lang="ja-JP" altLang="en-US" dirty="0" smtClean="0"/>
              <a:t>分間</a:t>
            </a:r>
            <a:endParaRPr lang="en-US" altLang="ja-JP" dirty="0" smtClean="0"/>
          </a:p>
          <a:p>
            <a:r>
              <a:rPr lang="ja-JP" altLang="en-US" dirty="0" smtClean="0"/>
              <a:t>（授業時間</a:t>
            </a:r>
            <a:r>
              <a:rPr lang="en-US" altLang="ja-JP" dirty="0" smtClean="0"/>
              <a:t>40</a:t>
            </a:r>
            <a:r>
              <a:rPr lang="ja-JP" altLang="en-US" dirty="0" smtClean="0"/>
              <a:t>分中、準備</a:t>
            </a:r>
            <a:r>
              <a:rPr lang="en-US" altLang="ja-JP" dirty="0" smtClean="0"/>
              <a:t>5</a:t>
            </a:r>
            <a:r>
              <a:rPr lang="ja-JP" altLang="en-US" dirty="0" smtClean="0"/>
              <a:t>分、説明</a:t>
            </a:r>
            <a:r>
              <a:rPr lang="en-US" altLang="ja-JP" dirty="0" smtClean="0"/>
              <a:t>20</a:t>
            </a:r>
            <a:r>
              <a:rPr lang="ja-JP" altLang="en-US" dirty="0" smtClean="0"/>
              <a:t>分、動画の視聴</a:t>
            </a:r>
            <a:r>
              <a:rPr lang="en-US" altLang="ja-JP" dirty="0" smtClean="0"/>
              <a:t>10</a:t>
            </a:r>
            <a:r>
              <a:rPr lang="ja-JP" altLang="en-US" dirty="0" smtClean="0"/>
              <a:t>分、質問時間全て合わせて</a:t>
            </a:r>
            <a:r>
              <a:rPr lang="en-US" altLang="en-US" dirty="0" smtClean="0"/>
              <a:t>5</a:t>
            </a:r>
            <a:r>
              <a:rPr lang="ja-JP" altLang="en-US" dirty="0" smtClean="0"/>
              <a:t>分）</a:t>
            </a:r>
            <a:endParaRPr lang="en-US" altLang="ja-JP" dirty="0" smtClean="0"/>
          </a:p>
          <a:p>
            <a:r>
              <a:rPr lang="ja-JP" altLang="en-US" dirty="0" smtClean="0"/>
              <a:t>想定場所：学校の体育館か視聴覚室（普段の教室ではない方が、遊ばない、寝ない、集中してくれると思います）</a:t>
            </a:r>
            <a:endParaRPr lang="en-US" altLang="ja-JP" dirty="0" smtClean="0"/>
          </a:p>
          <a:p>
            <a:r>
              <a:rPr lang="ja-JP" altLang="en-US" dirty="0" smtClean="0"/>
              <a:t>パソコンから、プロジェクターを使ってスクリーンに本資料を投影</a:t>
            </a:r>
            <a:endParaRPr lang="en-US" altLang="ja-JP" dirty="0" smtClean="0"/>
          </a:p>
          <a:p>
            <a:r>
              <a:rPr lang="ja-JP" altLang="en-US" dirty="0" smtClean="0"/>
              <a:t>生徒数</a:t>
            </a:r>
            <a:r>
              <a:rPr lang="en-US" altLang="ja-JP" dirty="0" smtClean="0"/>
              <a:t>40〜300</a:t>
            </a:r>
            <a:r>
              <a:rPr lang="ja-JP" altLang="en-US" dirty="0" smtClean="0"/>
              <a:t>人程度（</a:t>
            </a:r>
            <a:r>
              <a:rPr lang="en-US" altLang="ja-JP" dirty="0" smtClean="0"/>
              <a:t>4</a:t>
            </a:r>
            <a:r>
              <a:rPr lang="ja-JP" altLang="en-US" dirty="0" smtClean="0"/>
              <a:t>年生学年全員）　生徒の中に要配慮者（自閉症など）が含まれる場合、大きな音を出したり、揺れている映像を見せても大丈夫か先生</a:t>
            </a:r>
            <a:r>
              <a:rPr lang="ja-JP" altLang="en-US" smtClean="0"/>
              <a:t>と相談してください。</a:t>
            </a:r>
            <a:endParaRPr lang="en-US" altLang="ja-JP" smtClean="0"/>
          </a:p>
          <a:p>
            <a:r>
              <a:rPr lang="ja-JP" altLang="en-US" dirty="0" smtClean="0"/>
              <a:t>質問者にマイクを当てるため、講演者のマイクとは別にもう１本マイクを用意して先生に持っておいてもらうと良い（実演が多いのでウェアラブルのマイクがあればなおよし）</a:t>
            </a:r>
            <a:endParaRPr lang="en-US" altLang="ja-JP" dirty="0" smtClean="0"/>
          </a:p>
          <a:p>
            <a:endParaRPr lang="en-US" altLang="ja-JP" dirty="0" smtClean="0"/>
          </a:p>
          <a:p>
            <a:r>
              <a:rPr lang="ja-JP" altLang="en-US" dirty="0" smtClean="0"/>
              <a:t>パソコンは</a:t>
            </a:r>
            <a:r>
              <a:rPr lang="en-US" altLang="ja-JP" dirty="0" err="1" smtClean="0"/>
              <a:t>wifi</a:t>
            </a:r>
            <a:r>
              <a:rPr lang="ja-JP" altLang="en-US" dirty="0" smtClean="0"/>
              <a:t>に接続し、</a:t>
            </a:r>
            <a:r>
              <a:rPr lang="en-US" altLang="ja-JP" dirty="0" err="1" smtClean="0"/>
              <a:t>youtube</a:t>
            </a:r>
            <a:r>
              <a:rPr lang="ja-JP" altLang="en-US" dirty="0" smtClean="0"/>
              <a:t>で動画を映せるように事前に調整を済ませておく</a:t>
            </a:r>
            <a:endParaRPr lang="en-US" altLang="ja-JP" dirty="0" smtClean="0"/>
          </a:p>
          <a:p>
            <a:r>
              <a:rPr lang="ja-JP" altLang="en-US" dirty="0" smtClean="0"/>
              <a:t>（ママキャン！ブログのページを開いておくとアクセスしやすい）</a:t>
            </a:r>
            <a:endParaRPr lang="en-US" altLang="ja-JP" dirty="0" smtClean="0"/>
          </a:p>
          <a:p>
            <a:r>
              <a:rPr lang="ja-JP" altLang="en-US" dirty="0" smtClean="0"/>
              <a:t>（マルチ・ディスプレイの位置を設定し、マウス移動を確認しておく）</a:t>
            </a:r>
            <a:endParaRPr lang="en-US" altLang="ja-JP" dirty="0" smtClean="0"/>
          </a:p>
          <a:p>
            <a:r>
              <a:rPr lang="ja-JP" altLang="en-US" dirty="0" smtClean="0"/>
              <a:t>生徒には印刷したプリント</a:t>
            </a:r>
            <a:r>
              <a:rPr lang="en-US" altLang="ja-JP" dirty="0" smtClean="0"/>
              <a:t>①</a:t>
            </a:r>
            <a:r>
              <a:rPr lang="ja-JP" altLang="en-US" dirty="0" smtClean="0"/>
              <a:t>と</a:t>
            </a:r>
            <a:r>
              <a:rPr lang="en-US" altLang="ja-JP" dirty="0" smtClean="0"/>
              <a:t>③</a:t>
            </a:r>
            <a:r>
              <a:rPr lang="ja-JP" altLang="en-US" dirty="0" smtClean="0"/>
              <a:t>を配っておく（</a:t>
            </a:r>
            <a:r>
              <a:rPr lang="en-US" altLang="ja-JP" dirty="0" smtClean="0"/>
              <a:t>②</a:t>
            </a:r>
            <a:r>
              <a:rPr lang="ja-JP" altLang="en-US" dirty="0" smtClean="0"/>
              <a:t>は後半で渡す）</a:t>
            </a:r>
            <a:endParaRPr lang="en-US" altLang="ja-JP" dirty="0" smtClean="0"/>
          </a:p>
          <a:p>
            <a:r>
              <a:rPr lang="ja-JP" altLang="en-US" dirty="0" smtClean="0"/>
              <a:t>手元には、プリント</a:t>
            </a:r>
            <a:r>
              <a:rPr lang="en-US" altLang="ja-JP" dirty="0" smtClean="0"/>
              <a:t>①</a:t>
            </a:r>
            <a:r>
              <a:rPr lang="ja-JP" altLang="en-US" dirty="0" smtClean="0"/>
              <a:t>、防災カード見本（</a:t>
            </a:r>
            <a:r>
              <a:rPr lang="en-US" altLang="ja-JP" dirty="0" smtClean="0"/>
              <a:t>③</a:t>
            </a:r>
            <a:r>
              <a:rPr lang="ja-JP" altLang="en-US" dirty="0" smtClean="0"/>
              <a:t>の切り抜き）、自分用の飲み物、必要であればタイマー（パワーポイントの時計で確認でも</a:t>
            </a:r>
            <a:r>
              <a:rPr lang="en-US" altLang="ja-JP" dirty="0" smtClean="0"/>
              <a:t>OK</a:t>
            </a:r>
            <a:r>
              <a:rPr lang="ja-JP" altLang="en-US" dirty="0" smtClean="0"/>
              <a:t>）を用意しておく</a:t>
            </a:r>
            <a:endParaRPr lang="en-US" altLang="ja-JP" dirty="0" smtClean="0"/>
          </a:p>
          <a:p>
            <a:r>
              <a:rPr lang="ja-JP" altLang="en-US" dirty="0" smtClean="0"/>
              <a:t>できれば何度か時間を計りながら練習をしてから本番に挑んでください</a:t>
            </a:r>
            <a:endParaRPr lang="en-US" altLang="ja-JP" dirty="0" smtClean="0"/>
          </a:p>
          <a:p>
            <a:endParaRPr lang="en-US" altLang="ja-JP" dirty="0" smtClean="0"/>
          </a:p>
          <a:p>
            <a:endParaRPr lang="en-US" altLang="ja-JP" dirty="0" smtClean="0"/>
          </a:p>
          <a:p>
            <a:r>
              <a:rPr lang="ja-JP" altLang="en-US" dirty="0" smtClean="0"/>
              <a:t>ーー以下より台本スタートーーーーーーーーーーーーーーーーーーーーーー</a:t>
            </a:r>
            <a:endParaRPr lang="en-US" altLang="ja-JP" dirty="0" smtClean="0"/>
          </a:p>
          <a:p>
            <a:endParaRPr lang="en-US" altLang="ja-JP" dirty="0" smtClean="0"/>
          </a:p>
          <a:p>
            <a:r>
              <a:rPr lang="ja-JP" altLang="en-US" dirty="0" smtClean="0"/>
              <a:t>みなさんこんにちは　防災士の</a:t>
            </a:r>
            <a:r>
              <a:rPr lang="en-US" altLang="ja-JP" dirty="0" smtClean="0"/>
              <a:t>『</a:t>
            </a:r>
            <a:r>
              <a:rPr lang="ja-JP" altLang="en-US" dirty="0" smtClean="0"/>
              <a:t>ママキャン！</a:t>
            </a:r>
            <a:r>
              <a:rPr lang="en-US" altLang="ja-JP" dirty="0" smtClean="0"/>
              <a:t>』</a:t>
            </a:r>
            <a:r>
              <a:rPr lang="ja-JP" altLang="en-US" dirty="0" smtClean="0"/>
              <a:t>です</a:t>
            </a:r>
            <a:endParaRPr lang="en-US" altLang="ja-JP" dirty="0" smtClean="0"/>
          </a:p>
          <a:p>
            <a:endParaRPr lang="en-US" altLang="ja-JP" dirty="0" smtClean="0"/>
          </a:p>
          <a:p>
            <a:r>
              <a:rPr lang="ja-JP" altLang="en-US" dirty="0" smtClean="0"/>
              <a:t>（アイスブレイク：その場に合わせ、子供達の注意力を引く質問を投げかけてください）</a:t>
            </a:r>
            <a:endParaRPr lang="en-US" altLang="ja-JP" dirty="0" smtClean="0"/>
          </a:p>
          <a:p>
            <a:endParaRPr lang="en-US" altLang="ja-JP" dirty="0" smtClean="0"/>
          </a:p>
          <a:p>
            <a:r>
              <a:rPr lang="ja-JP" altLang="en-US" dirty="0" smtClean="0"/>
              <a:t>例１：</a:t>
            </a:r>
            <a:endParaRPr lang="en-US" altLang="ja-JP" dirty="0" smtClean="0"/>
          </a:p>
          <a:p>
            <a:r>
              <a:rPr lang="ja-JP" altLang="en-US" dirty="0" smtClean="0"/>
              <a:t>今日は寒いですね</a:t>
            </a:r>
            <a:endParaRPr lang="en-US" altLang="ja-JP" dirty="0" smtClean="0"/>
          </a:p>
          <a:p>
            <a:r>
              <a:rPr lang="ja-JP" altLang="en-US" dirty="0" smtClean="0"/>
              <a:t>朝ちょっと息が白くなってました</a:t>
            </a:r>
            <a:endParaRPr lang="en-US" altLang="ja-JP" dirty="0" smtClean="0"/>
          </a:p>
          <a:p>
            <a:r>
              <a:rPr lang="ja-JP" altLang="en-US" dirty="0" smtClean="0"/>
              <a:t>もうすぐクリスマスだから、楽しみですね</a:t>
            </a:r>
            <a:endParaRPr lang="en-US" altLang="ja-JP" dirty="0" smtClean="0"/>
          </a:p>
          <a:p>
            <a:r>
              <a:rPr lang="ja-JP" altLang="en-US" dirty="0" smtClean="0"/>
              <a:t>クリスマスはみんな何しますか？</a:t>
            </a:r>
            <a:endParaRPr lang="en-US" altLang="ja-JP" dirty="0" smtClean="0"/>
          </a:p>
          <a:p>
            <a:r>
              <a:rPr lang="ja-JP" altLang="en-US" dirty="0" smtClean="0"/>
              <a:t>いいですね</a:t>
            </a:r>
            <a:r>
              <a:rPr lang="en-US" altLang="ja-JP" dirty="0" smtClean="0"/>
              <a:t>〜</a:t>
            </a:r>
            <a:r>
              <a:rPr lang="ja-JP" altLang="en-US" dirty="0" smtClean="0"/>
              <a:t>　楽しみですね</a:t>
            </a:r>
            <a:r>
              <a:rPr lang="en-US" altLang="ja-JP" dirty="0" smtClean="0"/>
              <a:t>〜</a:t>
            </a:r>
            <a:r>
              <a:rPr lang="ja-JP" altLang="en-US" dirty="0" smtClean="0"/>
              <a:t>！</a:t>
            </a:r>
            <a:endParaRPr lang="en-US" altLang="ja-JP" dirty="0" smtClean="0"/>
          </a:p>
          <a:p>
            <a:endParaRPr lang="en-US" altLang="ja-JP" dirty="0" smtClean="0"/>
          </a:p>
          <a:p>
            <a:r>
              <a:rPr lang="ja-JP" altLang="en-US" dirty="0" smtClean="0"/>
              <a:t>例２：今日は暖かいですね</a:t>
            </a:r>
            <a:endParaRPr lang="en-US" altLang="ja-JP" dirty="0" smtClean="0"/>
          </a:p>
          <a:p>
            <a:r>
              <a:rPr lang="ja-JP" altLang="en-US" dirty="0" smtClean="0"/>
              <a:t>めっちゃ晴れてるから、どこかに遊びに行きたいですよね</a:t>
            </a:r>
            <a:endParaRPr lang="en-US" altLang="ja-JP" dirty="0" smtClean="0"/>
          </a:p>
          <a:p>
            <a:r>
              <a:rPr lang="ja-JP" altLang="en-US" dirty="0" smtClean="0"/>
              <a:t>今日の給食のメニューは何ですか？</a:t>
            </a:r>
            <a:endParaRPr lang="en-US" altLang="ja-JP" dirty="0" smtClean="0"/>
          </a:p>
          <a:p>
            <a:r>
              <a:rPr lang="ja-JP" altLang="en-US" dirty="0" smtClean="0"/>
              <a:t>シチュー？　いいですね</a:t>
            </a:r>
            <a:r>
              <a:rPr lang="en-US" altLang="ja-JP" dirty="0" smtClean="0"/>
              <a:t>〜</a:t>
            </a:r>
            <a:r>
              <a:rPr lang="ja-JP" altLang="en-US" dirty="0" smtClean="0"/>
              <a:t>　楽しみですね</a:t>
            </a:r>
            <a:r>
              <a:rPr lang="en-US" altLang="ja-JP" dirty="0" smtClean="0"/>
              <a:t>〜</a:t>
            </a:r>
          </a:p>
          <a:p>
            <a:endParaRPr lang="en-US" altLang="ja-JP" dirty="0" smtClean="0"/>
          </a:p>
          <a:p>
            <a:r>
              <a:rPr lang="ja-JP" altLang="en-US" dirty="0" smtClean="0"/>
              <a:t>今日はいっぱい学んで帰ることがあるから、</a:t>
            </a:r>
            <a:endParaRPr lang="en-US" altLang="ja-JP" dirty="0" smtClean="0"/>
          </a:p>
          <a:p>
            <a:r>
              <a:rPr lang="ja-JP" altLang="en-US" dirty="0" smtClean="0"/>
              <a:t>ちょっと疲れるかもしれないけど</a:t>
            </a:r>
            <a:endParaRPr lang="en-US" altLang="ja-JP" dirty="0" smtClean="0"/>
          </a:p>
          <a:p>
            <a:r>
              <a:rPr lang="ja-JP" altLang="en-US" dirty="0" smtClean="0"/>
              <a:t>とっても大事なお話をするので、しっかり聞いてください</a:t>
            </a:r>
            <a:endParaRPr lang="en-US" altLang="ja-JP" dirty="0" smtClean="0"/>
          </a:p>
          <a:p>
            <a:endParaRPr lang="en-US" altLang="ja-JP" dirty="0" smtClean="0"/>
          </a:p>
          <a:p>
            <a:r>
              <a:rPr lang="ja-JP" altLang="en-US" dirty="0" smtClean="0"/>
              <a:t>まず最初に、地震の映像を３分間見ますので</a:t>
            </a:r>
            <a:endParaRPr lang="en-US" altLang="ja-JP" dirty="0" smtClean="0"/>
          </a:p>
          <a:p>
            <a:r>
              <a:rPr lang="ja-JP" altLang="en-US" dirty="0" smtClean="0"/>
              <a:t>もし、動画の途中で気分が悪くなったら、手を上げて教えてもらえますか？</a:t>
            </a:r>
            <a:endParaRPr lang="en-US" altLang="ja-JP" dirty="0" smtClean="0"/>
          </a:p>
          <a:p>
            <a:r>
              <a:rPr lang="ja-JP" altLang="en-US" dirty="0" smtClean="0"/>
              <a:t>画面がグラグラ揺れるので気持ち悪くならないように、途中でもストップしますね</a:t>
            </a:r>
            <a:endParaRPr lang="en-US" altLang="ja-JP" dirty="0" smtClean="0"/>
          </a:p>
          <a:p>
            <a:endParaRPr lang="en-US" altLang="ja-JP" dirty="0" smtClean="0"/>
          </a:p>
          <a:p>
            <a:r>
              <a:rPr lang="ja-JP" altLang="en-US" dirty="0" smtClean="0"/>
              <a:t>ーーー</a:t>
            </a:r>
            <a:r>
              <a:rPr lang="en-US" altLang="ja-JP" dirty="0" smtClean="0"/>
              <a:t>311</a:t>
            </a:r>
            <a:r>
              <a:rPr lang="ja-JP" altLang="en-US" dirty="0" smtClean="0"/>
              <a:t>東日本大震災の時の地震の映像を流すーーーー</a:t>
            </a:r>
            <a:endParaRPr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ja-JP" altLang="en-US" dirty="0" smtClean="0"/>
              <a:t>（</a:t>
            </a:r>
            <a:r>
              <a:rPr lang="en-US" altLang="ja-JP" dirty="0" err="1" smtClean="0"/>
              <a:t>Youtube</a:t>
            </a:r>
            <a:r>
              <a:rPr lang="en-US" altLang="ja-JP" dirty="0" smtClean="0"/>
              <a:t> </a:t>
            </a:r>
            <a:r>
              <a:rPr lang="ja-JP" altLang="en-US" dirty="0" smtClean="0"/>
              <a:t>で　「</a:t>
            </a:r>
            <a:r>
              <a:rPr lang="en-US" altLang="ja-JP" b="1" dirty="0" smtClean="0"/>
              <a:t>2011</a:t>
            </a:r>
            <a:r>
              <a:rPr lang="ja-JP" altLang="en-US" b="1" dirty="0" smtClean="0"/>
              <a:t>年</a:t>
            </a:r>
            <a:r>
              <a:rPr lang="en-US" altLang="ja-JP" b="1" dirty="0" smtClean="0"/>
              <a:t>3</a:t>
            </a:r>
            <a:r>
              <a:rPr lang="ja-JP" altLang="en-US" b="1" dirty="0" smtClean="0"/>
              <a:t>月</a:t>
            </a:r>
            <a:r>
              <a:rPr lang="en-US" altLang="ja-JP" b="1" dirty="0" smtClean="0"/>
              <a:t>11</a:t>
            </a:r>
            <a:r>
              <a:rPr lang="ja-JP" altLang="en-US" b="1" dirty="0" smtClean="0"/>
              <a:t>日 東日本大震災 発生の瞬間映像集」のキーワード検索で出てくる映像を最初の３分間使用する想定）</a:t>
            </a:r>
          </a:p>
          <a:p>
            <a:r>
              <a:rPr lang="ja-JP" altLang="en-US" dirty="0" smtClean="0"/>
              <a:t>（映像については参考例です　最初の１分程度で止めても良いと思います）</a:t>
            </a:r>
            <a:endParaRPr lang="en-US" altLang="ja-JP" dirty="0" smtClean="0"/>
          </a:p>
          <a:p>
            <a:endParaRPr lang="en-US" altLang="ja-JP" dirty="0" smtClean="0"/>
          </a:p>
          <a:p>
            <a:r>
              <a:rPr lang="ja-JP" altLang="en-US" dirty="0" smtClean="0"/>
              <a:t>怖かったね、ちょっと画面が揺れて気持ち悪くなったね</a:t>
            </a:r>
            <a:r>
              <a:rPr lang="en-US" altLang="ja-JP" dirty="0" smtClean="0"/>
              <a:t/>
            </a:r>
            <a:br>
              <a:rPr lang="en-US" altLang="ja-JP" dirty="0" smtClean="0"/>
            </a:br>
            <a:r>
              <a:rPr lang="ja-JP" altLang="en-US" dirty="0" smtClean="0"/>
              <a:t>今見てもらったのは、</a:t>
            </a:r>
            <a:r>
              <a:rPr lang="en-US" altLang="ja-JP" dirty="0" smtClean="0"/>
              <a:t>20</a:t>
            </a:r>
            <a:r>
              <a:rPr lang="ja-JP" altLang="en-US" dirty="0" smtClean="0"/>
              <a:t>年以上前に福島県で起きた震度７の地震です</a:t>
            </a:r>
            <a:endParaRPr lang="en-US" altLang="ja-JP" dirty="0" smtClean="0"/>
          </a:p>
          <a:p>
            <a:r>
              <a:rPr lang="ja-JP" altLang="en-US" dirty="0" smtClean="0"/>
              <a:t>こんな大きな地震は起きて欲しくは無いけど、</a:t>
            </a:r>
            <a:r>
              <a:rPr lang="en-US" altLang="ja-JP" dirty="0" smtClean="0"/>
              <a:t/>
            </a:r>
            <a:br>
              <a:rPr lang="en-US" altLang="ja-JP" dirty="0" smtClean="0"/>
            </a:br>
            <a:r>
              <a:rPr lang="ja-JP" altLang="en-US" dirty="0" smtClean="0"/>
              <a:t>もしかしたら明日にでも起きるかもしれないので</a:t>
            </a:r>
            <a:endParaRPr lang="en-US" altLang="ja-JP" dirty="0" smtClean="0"/>
          </a:p>
          <a:p>
            <a:r>
              <a:rPr lang="ja-JP" altLang="en-US" dirty="0" smtClean="0"/>
              <a:t>今日は、大きな地震が起きたときに、みんなが自分の命を自分で守れるように、勉強をしたいと思います。</a:t>
            </a:r>
            <a:br>
              <a:rPr lang="ja-JP" altLang="en-US" dirty="0" smtClean="0"/>
            </a:br>
            <a:r>
              <a:rPr lang="ja-JP" altLang="en-US" dirty="0" smtClean="0"/>
              <a:t/>
            </a:r>
            <a:br>
              <a:rPr lang="ja-JP" altLang="en-US" dirty="0" smtClean="0"/>
            </a:br>
            <a:r>
              <a:rPr lang="en-US" altLang="ja-JP" dirty="0" smtClean="0"/>
              <a:t>●</a:t>
            </a:r>
            <a:r>
              <a:rPr lang="ja-JP" altLang="en-US" dirty="0" smtClean="0"/>
              <a:t>（プリントを掲げる）</a:t>
            </a:r>
            <a:endParaRPr lang="en-US" altLang="ja-JP" dirty="0" smtClean="0"/>
          </a:p>
          <a:p>
            <a:r>
              <a:rPr lang="ja-JP" altLang="en-US" dirty="0" smtClean="0"/>
              <a:t>それでは、プリントの</a:t>
            </a:r>
            <a:br>
              <a:rPr lang="ja-JP" altLang="en-US" dirty="0" smtClean="0"/>
            </a:br>
            <a:r>
              <a:rPr lang="ja-JP" altLang="en-US" dirty="0" smtClean="0"/>
              <a:t>「おうちの人と一緒に約束しよう」を見てください</a:t>
            </a:r>
            <a:endParaRPr lang="en-US" altLang="ja-JP" dirty="0" smtClean="0"/>
          </a:p>
          <a:p>
            <a:r>
              <a:rPr lang="ja-JP" altLang="en-US" dirty="0" smtClean="0"/>
              <a:t>ここでは</a:t>
            </a:r>
            <a:endParaRPr lang="en-US" altLang="ja-JP" dirty="0" smtClean="0"/>
          </a:p>
          <a:p>
            <a:r>
              <a:rPr lang="ja-JP" altLang="en-US" dirty="0" smtClean="0"/>
              <a:t>１、避難場所</a:t>
            </a:r>
            <a:endParaRPr lang="en-US" altLang="ja-JP" dirty="0" smtClean="0"/>
          </a:p>
          <a:p>
            <a:r>
              <a:rPr lang="ja-JP" altLang="en-US" dirty="0" smtClean="0"/>
              <a:t>２、避難所</a:t>
            </a:r>
            <a:endParaRPr lang="en-US" altLang="ja-JP" dirty="0" smtClean="0"/>
          </a:p>
          <a:p>
            <a:r>
              <a:rPr lang="ja-JP" altLang="en-US" dirty="0" smtClean="0"/>
              <a:t>３、防災カード</a:t>
            </a:r>
            <a:endParaRPr lang="en-US" altLang="ja-JP" dirty="0" smtClean="0"/>
          </a:p>
          <a:p>
            <a:r>
              <a:rPr lang="ja-JP" altLang="en-US" dirty="0" smtClean="0"/>
              <a:t>の、３つのことについて学びます</a:t>
            </a:r>
            <a:endParaRPr lang="en-US" altLang="ja-JP" dirty="0" smtClean="0"/>
          </a:p>
          <a:p>
            <a:endParaRPr lang="ja-JP" altLang="en-US" dirty="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1</a:t>
            </a:fld>
            <a:endParaRPr lang="ja-JP"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地震が発生したすぐ後に、まず最初に</a:t>
            </a:r>
            <a:r>
              <a:rPr lang="en-US" altLang="ja-JP" dirty="0" smtClean="0"/>
              <a:t/>
            </a:r>
            <a:br>
              <a:rPr lang="en-US" altLang="ja-JP" dirty="0" smtClean="0"/>
            </a:br>
            <a:r>
              <a:rPr lang="ja-JP" altLang="en-US" dirty="0" smtClean="0"/>
              <a:t>家族や、ご近所の方と集合するような、安全な広い場所を</a:t>
            </a:r>
            <a:br>
              <a:rPr lang="ja-JP" altLang="en-US" dirty="0" smtClean="0"/>
            </a:br>
            <a:r>
              <a:rPr lang="ja-JP" altLang="en-US" dirty="0" smtClean="0"/>
              <a:t>一時避難「場所」と言います</a:t>
            </a:r>
            <a:endParaRPr lang="en-US" altLang="ja-JP" dirty="0" smtClean="0"/>
          </a:p>
          <a:p>
            <a:endParaRPr lang="en-US" altLang="ja-JP" dirty="0" smtClean="0"/>
          </a:p>
          <a:p>
            <a:r>
              <a:rPr lang="ja-JP" altLang="en-US" dirty="0" smtClean="0"/>
              <a:t>避難「所」は地震や火事が落ち着いた後、</a:t>
            </a:r>
            <a:r>
              <a:rPr lang="en-US" altLang="ja-JP" dirty="0" smtClean="0"/>
              <a:t/>
            </a:r>
            <a:br>
              <a:rPr lang="en-US" altLang="ja-JP" dirty="0" smtClean="0"/>
            </a:br>
            <a:r>
              <a:rPr lang="ja-JP" altLang="en-US" dirty="0" smtClean="0"/>
              <a:t>家に帰れなくなった人が、しばらく生活するための施設です</a:t>
            </a:r>
            <a:endParaRPr lang="en-US" altLang="ja-JP" dirty="0" smtClean="0"/>
          </a:p>
          <a:p>
            <a:endParaRPr lang="en-US" altLang="ja-JP" dirty="0" smtClean="0"/>
          </a:p>
          <a:p>
            <a:r>
              <a:rPr lang="ja-JP" altLang="en-US" dirty="0" smtClean="0"/>
              <a:t>すごく安全な学校のような施設が家の近くにある場合は、</a:t>
            </a:r>
            <a:r>
              <a:rPr lang="en-US" altLang="ja-JP" dirty="0" smtClean="0"/>
              <a:t/>
            </a:r>
            <a:br>
              <a:rPr lang="en-US" altLang="ja-JP" dirty="0" smtClean="0"/>
            </a:br>
            <a:r>
              <a:rPr lang="ja-JP" altLang="en-US" dirty="0" smtClean="0"/>
              <a:t>避難「場所」と、避難「所」が両方同じになるという場合もあるんですが、</a:t>
            </a:r>
            <a:endParaRPr lang="en-US" altLang="ja-JP" dirty="0" smtClean="0"/>
          </a:p>
          <a:p>
            <a:r>
              <a:rPr lang="ja-JP" altLang="en-US" dirty="0" smtClean="0"/>
              <a:t>避難場所、にはなってるけど、避難所、にはなってない</a:t>
            </a:r>
            <a:endParaRPr lang="en-US" altLang="ja-JP" dirty="0" smtClean="0"/>
          </a:p>
          <a:p>
            <a:r>
              <a:rPr lang="ja-JP" altLang="en-US" dirty="0" smtClean="0"/>
              <a:t>また逆に、避難所、にはなっているけど、避難場所、にはなっていない</a:t>
            </a:r>
            <a:endParaRPr lang="en-US" altLang="ja-JP" dirty="0" smtClean="0"/>
          </a:p>
          <a:p>
            <a:r>
              <a:rPr lang="ja-JP" altLang="en-US" dirty="0" smtClean="0"/>
              <a:t>という施設もあるので注意してください</a:t>
            </a:r>
            <a:endParaRPr lang="en-US" altLang="ja-JP" dirty="0" smtClean="0"/>
          </a:p>
          <a:p>
            <a:endParaRPr lang="en-US" altLang="ja-JP" dirty="0" smtClean="0"/>
          </a:p>
          <a:p>
            <a:r>
              <a:rPr lang="ja-JP" altLang="en-US" dirty="0" smtClean="0"/>
              <a:t>一時避難「場所」で安全を確保した後で、もし、自分の家に帰れると</a:t>
            </a:r>
            <a:endParaRPr lang="en-US" altLang="ja-JP" dirty="0" smtClean="0"/>
          </a:p>
          <a:p>
            <a:r>
              <a:rPr lang="ja-JP" altLang="en-US" dirty="0" smtClean="0"/>
              <a:t>家族が判断した場合は、家に帰れますが、大きな余震が続いていたりして、</a:t>
            </a:r>
            <a:endParaRPr lang="en-US" altLang="ja-JP" dirty="0" smtClean="0"/>
          </a:p>
          <a:p>
            <a:r>
              <a:rPr lang="ja-JP" altLang="en-US" dirty="0" smtClean="0"/>
              <a:t>家には帰れないな、と判断された場合は、避難「所」に移動します</a:t>
            </a:r>
            <a:endParaRPr lang="en-US" altLang="ja-JP" dirty="0" smtClean="0"/>
          </a:p>
          <a:p>
            <a:endParaRPr lang="en-US" altLang="ja-JP" dirty="0" smtClean="0"/>
          </a:p>
          <a:p>
            <a:r>
              <a:rPr lang="ja-JP" altLang="en-US" dirty="0" smtClean="0"/>
              <a:t>この、自分の家に帰れるかどうか、</a:t>
            </a:r>
            <a:endParaRPr lang="en-US" altLang="ja-JP" dirty="0" smtClean="0"/>
          </a:p>
          <a:p>
            <a:r>
              <a:rPr lang="ja-JP" altLang="en-US" dirty="0" smtClean="0"/>
              <a:t>在宅避難ができるかどうかは、子供達だけではちょっと判断することは難しいので</a:t>
            </a:r>
            <a:endParaRPr lang="en-US" altLang="ja-JP" dirty="0" smtClean="0"/>
          </a:p>
          <a:p>
            <a:r>
              <a:rPr lang="ja-JP" altLang="en-US" dirty="0" smtClean="0"/>
              <a:t>家族か、避難所にいる大人の人に判断してもらってください</a:t>
            </a:r>
            <a:endParaRPr lang="en-US" altLang="ja-JP" dirty="0" smtClean="0"/>
          </a:p>
          <a:p>
            <a:endParaRPr lang="en-US" altLang="ja-JP" dirty="0" smtClean="0"/>
          </a:p>
          <a:p>
            <a:r>
              <a:rPr lang="ja-JP" altLang="en-US" dirty="0" smtClean="0"/>
              <a:t>避難所には、地域の住民全員が生活できるほどのスペースは無いので</a:t>
            </a:r>
            <a:endParaRPr lang="en-US" altLang="ja-JP" dirty="0" smtClean="0"/>
          </a:p>
          <a:p>
            <a:r>
              <a:rPr lang="ja-JP" altLang="en-US" dirty="0" smtClean="0"/>
              <a:t>長期的な滞在は、完全に家が潰れてしまった人や、</a:t>
            </a:r>
            <a:endParaRPr lang="en-US" altLang="ja-JP" dirty="0" smtClean="0"/>
          </a:p>
          <a:p>
            <a:r>
              <a:rPr lang="ja-JP" altLang="en-US" dirty="0" smtClean="0"/>
              <a:t>家が燃えて住めなくなってしまった人が優先になります。</a:t>
            </a:r>
            <a:endParaRPr lang="en-US" altLang="ja-JP" dirty="0" smtClean="0"/>
          </a:p>
          <a:p>
            <a:endParaRPr lang="en-US" altLang="ja-JP" dirty="0" smtClean="0"/>
          </a:p>
          <a:p>
            <a:r>
              <a:rPr lang="ja-JP" altLang="en-US" dirty="0" smtClean="0"/>
              <a:t>自分のおうちが無事だった場合は、家族が合流してから帰りましょう。</a:t>
            </a:r>
            <a:endParaRPr lang="en-US" altLang="ja-JP" dirty="0" smtClean="0"/>
          </a:p>
          <a:p>
            <a:endParaRPr lang="en-US" altLang="ja-JP" dirty="0" smtClean="0"/>
          </a:p>
          <a:p>
            <a:r>
              <a:rPr lang="ja-JP" altLang="en-US" dirty="0" smtClean="0"/>
              <a:t>また、避難所は、地震直後に、すぐには、開いてないことがあります。</a:t>
            </a:r>
            <a:br>
              <a:rPr lang="ja-JP" altLang="en-US" dirty="0" smtClean="0"/>
            </a:br>
            <a:r>
              <a:rPr lang="ja-JP" altLang="en-US" dirty="0" smtClean="0"/>
              <a:t>市の職員さんや施設の管理人さんが、</a:t>
            </a:r>
            <a:endParaRPr lang="en-US" altLang="ja-JP" dirty="0" smtClean="0"/>
          </a:p>
          <a:p>
            <a:r>
              <a:rPr lang="ja-JP" altLang="en-US" dirty="0" smtClean="0"/>
              <a:t>地震の後に避難所を開けてくれますが、</a:t>
            </a:r>
            <a:endParaRPr lang="en-US" altLang="ja-JP" dirty="0" smtClean="0"/>
          </a:p>
          <a:p>
            <a:r>
              <a:rPr lang="ja-JP" altLang="en-US" dirty="0" smtClean="0"/>
              <a:t>真っ先に避難所に行っても、誰もいなくて、閉まっているということがあります</a:t>
            </a:r>
            <a:r>
              <a:rPr lang="en-US" altLang="ja-JP" dirty="0" smtClean="0"/>
              <a:t/>
            </a:r>
            <a:br>
              <a:rPr lang="en-US" altLang="ja-JP" dirty="0" smtClean="0"/>
            </a:br>
            <a:r>
              <a:rPr lang="ja-JP" altLang="en-US" dirty="0" smtClean="0"/>
              <a:t>なので、慌てずに、安全によく注意して、できれば顔見知りのご近所の方と一緒に</a:t>
            </a:r>
            <a:r>
              <a:rPr lang="en-US" altLang="ja-JP" dirty="0" smtClean="0"/>
              <a:t/>
            </a:r>
            <a:br>
              <a:rPr lang="en-US" altLang="ja-JP" dirty="0" smtClean="0"/>
            </a:br>
            <a:r>
              <a:rPr lang="ja-JP" altLang="en-US" dirty="0" smtClean="0"/>
              <a:t>避難所に移動しましょう</a:t>
            </a:r>
            <a:br>
              <a:rPr lang="ja-JP" altLang="en-US" dirty="0" smtClean="0"/>
            </a:br>
            <a:endParaRPr lang="ja-JP" altLang="en-US" dirty="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10</a:t>
            </a:fld>
            <a:endParaRPr lang="ja-JP"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地震が続いている間、物が倒れたり落ちてくることがない</a:t>
            </a:r>
            <a:endParaRPr lang="en-US" altLang="ja-JP" dirty="0" smtClean="0"/>
          </a:p>
          <a:p>
            <a:r>
              <a:rPr lang="ja-JP" altLang="en-US" dirty="0" smtClean="0"/>
              <a:t>広い空き地なら、どこでも避難「場所」にすることができます</a:t>
            </a:r>
            <a:endParaRPr lang="en-US" altLang="ja-JP" dirty="0" smtClean="0"/>
          </a:p>
          <a:p>
            <a:endParaRPr lang="en-US" altLang="ja-JP" dirty="0" smtClean="0"/>
          </a:p>
          <a:p>
            <a:r>
              <a:rPr lang="ja-JP" altLang="en-US" dirty="0" smtClean="0"/>
              <a:t>もし、自分の家の敷地の中に、車などが置いてない広い空き地があるだとか、</a:t>
            </a:r>
            <a:endParaRPr lang="en-US" altLang="ja-JP" dirty="0" smtClean="0"/>
          </a:p>
          <a:p>
            <a:r>
              <a:rPr lang="ja-JP" altLang="en-US" dirty="0" smtClean="0"/>
              <a:t>逆に、家の周りに危険な場所がいっぱいあって、</a:t>
            </a:r>
            <a:endParaRPr lang="en-US" altLang="ja-JP" dirty="0" smtClean="0"/>
          </a:p>
          <a:p>
            <a:r>
              <a:rPr lang="ja-JP" altLang="en-US" dirty="0" smtClean="0"/>
              <a:t>地震対策の済んでいる家の中のほうが安全だという場合は</a:t>
            </a:r>
            <a:endParaRPr lang="en-US" altLang="ja-JP" dirty="0" smtClean="0"/>
          </a:p>
          <a:p>
            <a:r>
              <a:rPr lang="ja-JP" altLang="en-US" dirty="0" smtClean="0"/>
              <a:t>自分の家も在宅避難の避難「所」にすることができます</a:t>
            </a:r>
            <a:endParaRPr lang="en-US" altLang="ja-JP" dirty="0" smtClean="0"/>
          </a:p>
          <a:p>
            <a:endParaRPr lang="en-US" altLang="ja-JP" dirty="0" smtClean="0"/>
          </a:p>
          <a:p>
            <a:r>
              <a:rPr lang="ja-JP" altLang="en-US" dirty="0" smtClean="0"/>
              <a:t>おうちの人と相談して、自分の家族はどこを「避難場所」にするのか、</a:t>
            </a:r>
            <a:r>
              <a:rPr lang="en-US" altLang="ja-JP" dirty="0" smtClean="0"/>
              <a:t/>
            </a:r>
            <a:br>
              <a:rPr lang="en-US" altLang="ja-JP" dirty="0" smtClean="0"/>
            </a:br>
            <a:r>
              <a:rPr lang="ja-JP" altLang="en-US" dirty="0" smtClean="0"/>
              <a:t>どこを「避難所」にするかを決めておきましょう</a:t>
            </a:r>
            <a:endParaRPr lang="en-US" altLang="ja-JP" dirty="0" smtClean="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11</a:t>
            </a:fld>
            <a:endParaRPr lang="ja-JP"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lnSpcReduction="10000"/>
          </a:bodyPr>
          <a:lstStyle/>
          <a:p>
            <a:r>
              <a:rPr lang="ja-JP" altLang="en-US" dirty="0" smtClean="0"/>
              <a:t>津波って知っていますか？</a:t>
            </a:r>
            <a:r>
              <a:rPr lang="en-US" altLang="ja-JP" dirty="0" smtClean="0"/>
              <a:t/>
            </a:r>
            <a:br>
              <a:rPr lang="en-US" altLang="ja-JP" dirty="0" smtClean="0"/>
            </a:br>
            <a:r>
              <a:rPr lang="ja-JP" altLang="en-US" dirty="0" smtClean="0"/>
              <a:t>津波を知ってる人（手を挙げるジェスチャー）</a:t>
            </a:r>
            <a:endParaRPr lang="en-US" altLang="ja-JP" dirty="0" smtClean="0"/>
          </a:p>
          <a:p>
            <a:r>
              <a:rPr lang="ja-JP" altLang="en-US" dirty="0" smtClean="0"/>
              <a:t>はい、みんな知っていますね</a:t>
            </a:r>
            <a:endParaRPr lang="en-US" altLang="ja-JP" dirty="0" smtClean="0"/>
          </a:p>
          <a:p>
            <a:endParaRPr lang="en-US" altLang="ja-JP" dirty="0" smtClean="0"/>
          </a:p>
          <a:p>
            <a:r>
              <a:rPr lang="ja-JP" altLang="en-US" dirty="0" smtClean="0"/>
              <a:t>今からちょっとだけ、実際の津波の映像を流します</a:t>
            </a:r>
            <a:endParaRPr lang="en-US" altLang="ja-JP" dirty="0" smtClean="0"/>
          </a:p>
          <a:p>
            <a:r>
              <a:rPr lang="ja-JP" altLang="en-US" dirty="0" smtClean="0"/>
              <a:t>（流せるのであれば</a:t>
            </a:r>
            <a:r>
              <a:rPr lang="en-US" altLang="ja-JP" dirty="0" err="1" smtClean="0"/>
              <a:t>youtube</a:t>
            </a:r>
            <a:r>
              <a:rPr lang="ja-JP" altLang="en-US" dirty="0" smtClean="0"/>
              <a:t>で津波の映像を１分ほど流す）</a:t>
            </a:r>
            <a:endParaRPr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ja-JP" altLang="en-US" dirty="0" smtClean="0"/>
              <a:t>（参考例：</a:t>
            </a:r>
            <a:r>
              <a:rPr lang="en-US" altLang="ja-JP" dirty="0" smtClean="0">
                <a:hlinkClick r:id="rId3"/>
              </a:rPr>
              <a:t>ANNnewsCH</a:t>
            </a:r>
            <a:r>
              <a:rPr lang="ja-JP" altLang="en-US" dirty="0" smtClean="0"/>
              <a:t> </a:t>
            </a:r>
            <a:r>
              <a:rPr lang="en-US" altLang="ja-JP" b="1" dirty="0" smtClean="0"/>
              <a:t>2011</a:t>
            </a:r>
            <a:r>
              <a:rPr lang="ja-JP" altLang="en-US" b="1" dirty="0" smtClean="0"/>
              <a:t>年</a:t>
            </a:r>
            <a:r>
              <a:rPr lang="en-US" altLang="ja-JP" b="1" dirty="0" smtClean="0"/>
              <a:t>3</a:t>
            </a:r>
            <a:r>
              <a:rPr lang="ja-JP" altLang="en-US" b="1" dirty="0" smtClean="0"/>
              <a:t>月</a:t>
            </a:r>
            <a:r>
              <a:rPr lang="en-US" altLang="ja-JP" b="1" dirty="0" smtClean="0"/>
              <a:t>11</a:t>
            </a:r>
            <a:r>
              <a:rPr lang="ja-JP" altLang="en-US" b="1" dirty="0" smtClean="0"/>
              <a:t>日 東日本大震災 宮古市を襲った</a:t>
            </a:r>
            <a:r>
              <a:rPr lang="en-US" altLang="ja-JP" b="1" dirty="0" smtClean="0"/>
              <a:t>“</a:t>
            </a:r>
            <a:r>
              <a:rPr lang="ja-JP" altLang="en-US" b="1" dirty="0" smtClean="0"/>
              <a:t>黒い</a:t>
            </a:r>
            <a:r>
              <a:rPr lang="en-US" altLang="ja-JP" b="1" dirty="0" smtClean="0"/>
              <a:t>”</a:t>
            </a:r>
            <a:r>
              <a:rPr lang="ja-JP" altLang="en-US" b="1" dirty="0" smtClean="0"/>
              <a:t>巨大津波</a:t>
            </a:r>
            <a:r>
              <a:rPr lang="en-US" altLang="ja-JP" b="1" dirty="0" smtClean="0"/>
              <a:t>【</a:t>
            </a:r>
            <a:r>
              <a:rPr lang="ja-JP" altLang="en-US" b="1" dirty="0" smtClean="0"/>
              <a:t>まいにち防災</a:t>
            </a:r>
            <a:r>
              <a:rPr lang="en-US" altLang="ja-JP" b="1" dirty="0" smtClean="0"/>
              <a:t>】</a:t>
            </a:r>
            <a:r>
              <a:rPr lang="ja-JP" altLang="ja-JP" b="1" dirty="0" smtClean="0"/>
              <a:t>　</a:t>
            </a:r>
            <a:r>
              <a:rPr lang="en-US" altLang="ja-JP" b="1" dirty="0" smtClean="0"/>
              <a:t>3:30 </a:t>
            </a:r>
            <a:r>
              <a:rPr lang="ja-JP" altLang="en-US" b="1" dirty="0" smtClean="0"/>
              <a:t>ごろから</a:t>
            </a:r>
            <a:r>
              <a:rPr lang="en-US" altLang="ja-JP" b="1" dirty="0" smtClean="0"/>
              <a:t>4:10</a:t>
            </a:r>
            <a:r>
              <a:rPr lang="ja-JP" altLang="en-US" b="1" dirty="0" smtClean="0"/>
              <a:t>ごろまで）　</a:t>
            </a:r>
            <a:endParaRPr lang="en-US" altLang="ja-JP" dirty="0" smtClean="0"/>
          </a:p>
          <a:p>
            <a:endParaRPr lang="en-US" altLang="ja-JP" dirty="0" smtClean="0"/>
          </a:p>
          <a:p>
            <a:r>
              <a:rPr lang="ja-JP" altLang="en-US" dirty="0" smtClean="0"/>
              <a:t>はい、今見てもらったのが津波です。</a:t>
            </a:r>
            <a:r>
              <a:rPr lang="en-US" altLang="ja-JP" dirty="0" smtClean="0"/>
              <a:t/>
            </a:r>
            <a:br>
              <a:rPr lang="en-US" altLang="ja-JP" dirty="0" smtClean="0"/>
            </a:br>
            <a:r>
              <a:rPr lang="en-US" altLang="ja-JP" dirty="0" smtClean="0"/>
              <a:t>CG</a:t>
            </a:r>
            <a:r>
              <a:rPr lang="ja-JP" altLang="en-US" dirty="0" smtClean="0"/>
              <a:t>ではなく、実際に起こった過去の映像です。</a:t>
            </a:r>
            <a:endParaRPr lang="en-US" altLang="ja-JP" dirty="0" smtClean="0"/>
          </a:p>
          <a:p>
            <a:r>
              <a:rPr lang="ja-JP" altLang="en-US" dirty="0" smtClean="0"/>
              <a:t>ものすごいスピードで、海の水が防波堤を越えて、</a:t>
            </a:r>
            <a:r>
              <a:rPr lang="en-US" altLang="ja-JP" dirty="0" smtClean="0"/>
              <a:t/>
            </a:r>
            <a:br>
              <a:rPr lang="en-US" altLang="ja-JP" dirty="0" smtClean="0"/>
            </a:br>
            <a:r>
              <a:rPr lang="ja-JP" altLang="en-US" dirty="0" smtClean="0"/>
              <a:t>船も車もみんな流されてしまいましたよね</a:t>
            </a:r>
            <a:endParaRPr lang="en-US" altLang="ja-JP" dirty="0" smtClean="0"/>
          </a:p>
          <a:p>
            <a:endParaRPr lang="en-US" altLang="ja-JP" dirty="0" smtClean="0"/>
          </a:p>
          <a:p>
            <a:r>
              <a:rPr lang="ja-JP" altLang="en-US" dirty="0" smtClean="0"/>
              <a:t>一番最初の動画で見たような、</a:t>
            </a:r>
            <a:r>
              <a:rPr lang="en-US" altLang="ja-JP" dirty="0" smtClean="0"/>
              <a:t/>
            </a:r>
            <a:br>
              <a:rPr lang="en-US" altLang="ja-JP" dirty="0" smtClean="0"/>
            </a:br>
            <a:r>
              <a:rPr lang="ja-JP" altLang="en-US" dirty="0" smtClean="0"/>
              <a:t>立っていられないほどの強い地震の後には</a:t>
            </a:r>
            <a:endParaRPr lang="en-US" altLang="ja-JP" dirty="0" smtClean="0"/>
          </a:p>
          <a:p>
            <a:r>
              <a:rPr lang="ja-JP" altLang="en-US" dirty="0" smtClean="0"/>
              <a:t>「津波」という大きな波が、海から陸のほうに入ってきて、</a:t>
            </a:r>
            <a:r>
              <a:rPr lang="en-US" altLang="ja-JP" dirty="0" smtClean="0"/>
              <a:t/>
            </a:r>
            <a:br>
              <a:rPr lang="en-US" altLang="ja-JP" dirty="0" smtClean="0"/>
            </a:br>
            <a:r>
              <a:rPr lang="ja-JP" altLang="en-US" dirty="0" smtClean="0"/>
              <a:t>街が海に沈んでしまうことが起きます</a:t>
            </a:r>
            <a:endParaRPr lang="en-US" altLang="ja-JP" dirty="0" smtClean="0"/>
          </a:p>
          <a:p>
            <a:endParaRPr lang="en-US" altLang="ja-JP" dirty="0" smtClean="0"/>
          </a:p>
          <a:p>
            <a:r>
              <a:rPr lang="ja-JP" altLang="en-US" dirty="0" smtClean="0"/>
              <a:t>（説明する小学校のある自治体が海に隣接している場合と、それ以外では説明を変えます）</a:t>
            </a:r>
            <a:endParaRPr lang="en-US" altLang="ja-JP" dirty="0" smtClean="0"/>
          </a:p>
          <a:p>
            <a:endParaRPr lang="en-US" altLang="ja-JP" dirty="0" smtClean="0"/>
          </a:p>
          <a:p>
            <a:r>
              <a:rPr lang="ja-JP" altLang="en-US" dirty="0" smtClean="0"/>
              <a:t>海がある場合：</a:t>
            </a:r>
            <a:endParaRPr lang="en-US" altLang="ja-JP" dirty="0" smtClean="0"/>
          </a:p>
          <a:p>
            <a:r>
              <a:rPr lang="ja-JP" altLang="en-US" dirty="0" smtClean="0"/>
              <a:t>みんなが住んでいる</a:t>
            </a:r>
            <a:r>
              <a:rPr lang="en-US" altLang="ja-JP" dirty="0" smtClean="0"/>
              <a:t>◯◯</a:t>
            </a:r>
            <a:r>
              <a:rPr lang="ja-JP" altLang="en-US" dirty="0" smtClean="0"/>
              <a:t>市には、海がありますね</a:t>
            </a:r>
            <a:endParaRPr lang="en-US" altLang="ja-JP" dirty="0" smtClean="0"/>
          </a:p>
          <a:p>
            <a:endParaRPr lang="en-US" altLang="ja-JP" dirty="0" smtClean="0"/>
          </a:p>
          <a:p>
            <a:r>
              <a:rPr lang="ja-JP" altLang="en-US" dirty="0" smtClean="0"/>
              <a:t>もしも海の近くに住んでいたり、海の近くで遊んでいて、</a:t>
            </a:r>
            <a:r>
              <a:rPr lang="en-US" altLang="ja-JP" dirty="0" smtClean="0"/>
              <a:t/>
            </a:r>
            <a:br>
              <a:rPr lang="en-US" altLang="ja-JP" dirty="0" smtClean="0"/>
            </a:br>
            <a:r>
              <a:rPr lang="ja-JP" altLang="en-US" dirty="0" smtClean="0"/>
              <a:t>大きな地震が起こった時は</a:t>
            </a:r>
            <a:endParaRPr lang="en-US" altLang="ja-JP" dirty="0" smtClean="0"/>
          </a:p>
          <a:p>
            <a:r>
              <a:rPr lang="ja-JP" altLang="en-US" dirty="0" smtClean="0"/>
              <a:t>津波に巻き込まれないように</a:t>
            </a:r>
            <a:r>
              <a:rPr lang="en-US" altLang="ja-JP" dirty="0" smtClean="0"/>
              <a:t/>
            </a:r>
            <a:br>
              <a:rPr lang="en-US" altLang="ja-JP" dirty="0" smtClean="0"/>
            </a:br>
            <a:r>
              <a:rPr lang="ja-JP" altLang="en-US" dirty="0" smtClean="0"/>
              <a:t>急いで「高い場所」に移動する必要があります</a:t>
            </a:r>
            <a:endParaRPr lang="en-US" altLang="ja-JP" dirty="0" smtClean="0"/>
          </a:p>
          <a:p>
            <a:endParaRPr lang="en-US" altLang="ja-JP" dirty="0" smtClean="0"/>
          </a:p>
          <a:p>
            <a:endParaRPr lang="en-US" altLang="ja-JP" dirty="0" smtClean="0"/>
          </a:p>
          <a:p>
            <a:r>
              <a:rPr lang="ja-JP" altLang="en-US" dirty="0" smtClean="0"/>
              <a:t>海が無い場合：</a:t>
            </a:r>
            <a:endParaRPr lang="en-US" altLang="ja-JP" dirty="0" smtClean="0"/>
          </a:p>
          <a:p>
            <a:r>
              <a:rPr lang="ja-JP" altLang="en-US" dirty="0" smtClean="0"/>
              <a:t>みんなが住んでいる</a:t>
            </a:r>
            <a:r>
              <a:rPr lang="en-US" altLang="ja-JP" dirty="0" smtClean="0"/>
              <a:t>◯◯</a:t>
            </a:r>
            <a:r>
              <a:rPr lang="ja-JP" altLang="en-US" dirty="0" smtClean="0"/>
              <a:t>市には、海はありませんが、</a:t>
            </a:r>
            <a:r>
              <a:rPr lang="en-US" altLang="ja-JP" dirty="0" smtClean="0"/>
              <a:t/>
            </a:r>
            <a:br>
              <a:rPr lang="en-US" altLang="ja-JP" dirty="0" smtClean="0"/>
            </a:br>
            <a:r>
              <a:rPr lang="ja-JP" altLang="en-US" dirty="0" smtClean="0"/>
              <a:t>大きな</a:t>
            </a:r>
            <a:r>
              <a:rPr lang="en-US" altLang="ja-JP" dirty="0" smtClean="0"/>
              <a:t>◯◯</a:t>
            </a:r>
            <a:r>
              <a:rPr lang="ja-JP" altLang="en-US" dirty="0" smtClean="0"/>
              <a:t>川がありますね</a:t>
            </a:r>
            <a:endParaRPr lang="en-US" altLang="ja-JP" dirty="0" smtClean="0"/>
          </a:p>
          <a:p>
            <a:r>
              <a:rPr lang="ja-JP" altLang="en-US" dirty="0" smtClean="0"/>
              <a:t>地震の後は、川の水も、急に増水したり、</a:t>
            </a:r>
            <a:r>
              <a:rPr lang="en-US" altLang="ja-JP" dirty="0" smtClean="0"/>
              <a:t/>
            </a:r>
            <a:br>
              <a:rPr lang="en-US" altLang="ja-JP" dirty="0" smtClean="0"/>
            </a:br>
            <a:r>
              <a:rPr lang="ja-JP" altLang="en-US" dirty="0" smtClean="0"/>
              <a:t>川の周りの低い土地のマンホールからお水が噴き出してくることもあります</a:t>
            </a:r>
            <a:endParaRPr lang="en-US" altLang="ja-JP" dirty="0" smtClean="0"/>
          </a:p>
          <a:p>
            <a:r>
              <a:rPr lang="ja-JP" altLang="en-US" dirty="0" smtClean="0"/>
              <a:t>なので水のある場所の周りでは注意が必要です</a:t>
            </a:r>
            <a:endParaRPr lang="ja-JP" altLang="en-US" dirty="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12</a:t>
            </a:fld>
            <a:endParaRPr lang="ja-JP"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（海の無い町の場合）</a:t>
            </a:r>
            <a:endParaRPr lang="en-US" altLang="ja-JP" dirty="0" smtClean="0"/>
          </a:p>
          <a:p>
            <a:r>
              <a:rPr lang="ja-JP" altLang="en-US" dirty="0" smtClean="0"/>
              <a:t>もし、今、海の近くに住んでいなくても、</a:t>
            </a:r>
            <a:r>
              <a:rPr lang="en-US" altLang="ja-JP" dirty="0" smtClean="0"/>
              <a:t/>
            </a:r>
            <a:br>
              <a:rPr lang="en-US" altLang="ja-JP" dirty="0" smtClean="0"/>
            </a:br>
            <a:r>
              <a:rPr lang="ja-JP" altLang="en-US" dirty="0" smtClean="0"/>
              <a:t>いつか、海の近くに引っ越しすることがあるかもしれないし、</a:t>
            </a:r>
            <a:endParaRPr lang="en-US" altLang="ja-JP" dirty="0" smtClean="0"/>
          </a:p>
          <a:p>
            <a:r>
              <a:rPr lang="ja-JP" altLang="en-US" dirty="0" smtClean="0"/>
              <a:t>たまたま海の近くに遊びに行っている時に、</a:t>
            </a:r>
            <a:r>
              <a:rPr lang="en-US" altLang="ja-JP" dirty="0" smtClean="0"/>
              <a:t/>
            </a:r>
            <a:br>
              <a:rPr lang="en-US" altLang="ja-JP" dirty="0" smtClean="0"/>
            </a:br>
            <a:r>
              <a:rPr lang="ja-JP" altLang="en-US" dirty="0" smtClean="0"/>
              <a:t>大きな地震が来るかもしれないので、</a:t>
            </a:r>
            <a:r>
              <a:rPr lang="en-US" altLang="ja-JP" dirty="0" smtClean="0"/>
              <a:t/>
            </a:r>
            <a:br>
              <a:rPr lang="en-US" altLang="ja-JP" dirty="0" smtClean="0"/>
            </a:br>
            <a:r>
              <a:rPr lang="ja-JP" altLang="en-US" dirty="0" smtClean="0"/>
              <a:t>みんなによく聞いていてほしいんですが</a:t>
            </a:r>
            <a:endParaRPr lang="en-US" altLang="ja-JP" dirty="0" smtClean="0"/>
          </a:p>
          <a:p>
            <a:endParaRPr lang="en-US" altLang="ja-JP" dirty="0" smtClean="0"/>
          </a:p>
          <a:p>
            <a:r>
              <a:rPr lang="ja-JP" altLang="en-US" dirty="0" smtClean="0"/>
              <a:t>（以下共通）</a:t>
            </a:r>
            <a:r>
              <a:rPr lang="en-US" altLang="ja-JP" dirty="0" smtClean="0"/>
              <a:t/>
            </a:r>
            <a:br>
              <a:rPr lang="en-US" altLang="ja-JP" dirty="0" smtClean="0"/>
            </a:br>
            <a:r>
              <a:rPr lang="en-US" altLang="ja-JP" dirty="0" smtClean="0"/>
              <a:t/>
            </a:r>
            <a:br>
              <a:rPr lang="en-US" altLang="ja-JP" dirty="0" smtClean="0"/>
            </a:br>
            <a:r>
              <a:rPr lang="ja-JP" altLang="en-US" dirty="0" smtClean="0"/>
              <a:t>自分の住んでいるおうちが</a:t>
            </a:r>
            <a:r>
              <a:rPr lang="en-US" altLang="ja-JP" dirty="0" smtClean="0"/>
              <a:t/>
            </a:r>
            <a:br>
              <a:rPr lang="en-US" altLang="ja-JP" dirty="0" smtClean="0"/>
            </a:br>
            <a:r>
              <a:rPr lang="ja-JP" altLang="en-US" dirty="0" smtClean="0"/>
              <a:t>海の近くで津波の来る場所だったら、</a:t>
            </a:r>
            <a:r>
              <a:rPr lang="en-US" altLang="ja-JP" dirty="0" smtClean="0"/>
              <a:t/>
            </a:r>
            <a:br>
              <a:rPr lang="en-US" altLang="ja-JP" dirty="0" smtClean="0"/>
            </a:br>
            <a:r>
              <a:rPr lang="ja-JP" altLang="en-US" dirty="0" smtClean="0"/>
              <a:t>津波が来る前に落ち着いて高い場所へ避難しないといけません</a:t>
            </a:r>
            <a:endParaRPr lang="en-US" altLang="ja-JP" dirty="0" smtClean="0"/>
          </a:p>
          <a:p>
            <a:endParaRPr lang="en-US" altLang="ja-JP" dirty="0" smtClean="0"/>
          </a:p>
          <a:p>
            <a:r>
              <a:rPr lang="ja-JP" altLang="en-US" dirty="0" smtClean="0"/>
              <a:t>自分の住んでいる家が、もし、</a:t>
            </a:r>
            <a:r>
              <a:rPr lang="en-US" altLang="ja-JP" dirty="0" smtClean="0"/>
              <a:t/>
            </a:r>
            <a:br>
              <a:rPr lang="en-US" altLang="ja-JP" dirty="0" smtClean="0"/>
            </a:br>
            <a:r>
              <a:rPr lang="ja-JP" altLang="en-US" dirty="0" smtClean="0"/>
              <a:t>鉄筋コンクリートの４階立て以上の大きくて高い建物だったら、</a:t>
            </a:r>
            <a:endParaRPr lang="en-US" altLang="ja-JP" dirty="0" smtClean="0"/>
          </a:p>
          <a:p>
            <a:r>
              <a:rPr lang="ja-JP" altLang="en-US" dirty="0" smtClean="0"/>
              <a:t>階段を使って、できるだけ上の階に移動して</a:t>
            </a:r>
            <a:r>
              <a:rPr lang="en-US" altLang="ja-JP" dirty="0" smtClean="0"/>
              <a:t/>
            </a:r>
            <a:br>
              <a:rPr lang="en-US" altLang="ja-JP" dirty="0" smtClean="0"/>
            </a:br>
            <a:r>
              <a:rPr lang="ja-JP" altLang="en-US" dirty="0" smtClean="0"/>
              <a:t>津波警報が解除されるまで待ちます</a:t>
            </a:r>
            <a:endParaRPr lang="en-US" altLang="ja-JP" dirty="0" smtClean="0"/>
          </a:p>
          <a:p>
            <a:endParaRPr lang="en-US" altLang="ja-JP" dirty="0" smtClean="0"/>
          </a:p>
          <a:p>
            <a:endParaRPr lang="ja-JP" altLang="en-US" dirty="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13</a:t>
            </a:fld>
            <a:endParaRPr lang="ja-JP"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lnSpcReduction="10000"/>
          </a:bodyPr>
          <a:lstStyle/>
          <a:p>
            <a:r>
              <a:rPr lang="ja-JP" altLang="en-US" dirty="0" smtClean="0"/>
              <a:t>津波が来るまでに、遠くの高台へ逃げる時間が無い、</a:t>
            </a:r>
            <a:endParaRPr lang="en-US" altLang="ja-JP" dirty="0" smtClean="0"/>
          </a:p>
          <a:p>
            <a:r>
              <a:rPr lang="ja-JP" altLang="en-US" dirty="0" smtClean="0"/>
              <a:t>海の近くの、周りに山がないような場所にいたら</a:t>
            </a:r>
            <a:endParaRPr lang="en-US" altLang="ja-JP" dirty="0" smtClean="0"/>
          </a:p>
          <a:p>
            <a:r>
              <a:rPr lang="ja-JP" altLang="en-US" dirty="0" smtClean="0"/>
              <a:t>「津波避難ビル」に指定されているビルの、３階以上に、階段で登っていきます。</a:t>
            </a:r>
            <a:endParaRPr lang="en-US" altLang="ja-JP" dirty="0" smtClean="0"/>
          </a:p>
          <a:p>
            <a:r>
              <a:rPr lang="ja-JP" altLang="en-US" dirty="0" smtClean="0"/>
              <a:t>停電したらエレベーターは止まってしまうので、かならず階段を使ってください</a:t>
            </a:r>
            <a:endParaRPr lang="en-US" altLang="ja-JP" dirty="0" smtClean="0"/>
          </a:p>
          <a:p>
            <a:endParaRPr lang="en-US" altLang="ja-JP" dirty="0" smtClean="0"/>
          </a:p>
          <a:p>
            <a:r>
              <a:rPr lang="ja-JP" altLang="en-US" dirty="0" smtClean="0"/>
              <a:t>この緑色のマークの、波から逃げる人と、ビルの絵が書いてある</a:t>
            </a:r>
            <a:r>
              <a:rPr lang="en-US" altLang="ja-JP" dirty="0" smtClean="0"/>
              <a:t/>
            </a:r>
            <a:br>
              <a:rPr lang="en-US" altLang="ja-JP" dirty="0" smtClean="0"/>
            </a:br>
            <a:r>
              <a:rPr lang="ja-JP" altLang="en-US" dirty="0" smtClean="0"/>
              <a:t>「津波避難ビル」と書いてあるマークがあったら、</a:t>
            </a:r>
            <a:r>
              <a:rPr lang="en-US" altLang="ja-JP" dirty="0" smtClean="0"/>
              <a:t/>
            </a:r>
            <a:br>
              <a:rPr lang="en-US" altLang="ja-JP" dirty="0" smtClean="0"/>
            </a:br>
            <a:r>
              <a:rPr lang="ja-JP" altLang="en-US" dirty="0" smtClean="0"/>
              <a:t>この矢印の方向に逃げてください</a:t>
            </a:r>
            <a:endParaRPr lang="en-US" altLang="ja-JP" dirty="0" smtClean="0"/>
          </a:p>
          <a:p>
            <a:endParaRPr lang="en-US" altLang="ja-JP" dirty="0" smtClean="0"/>
          </a:p>
          <a:p>
            <a:r>
              <a:rPr lang="ja-JP" altLang="en-US" dirty="0" smtClean="0"/>
              <a:t>津波避難ビルは、木造ではなく、鉄筋コンクリートで頑丈に作られていています</a:t>
            </a:r>
            <a:endParaRPr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ja-JP" altLang="en-US" dirty="0" smtClean="0"/>
              <a:t>小さい、木の建物は家ごと流されてしまう危険があります。</a:t>
            </a:r>
            <a:endParaRPr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ja-JP" altLang="en-US" dirty="0" smtClean="0"/>
              <a:t>大きなビルほど壊れにくいので、周りを見渡して、</a:t>
            </a:r>
            <a:r>
              <a:rPr lang="en-US" altLang="ja-JP" dirty="0" smtClean="0"/>
              <a:t/>
            </a:r>
            <a:br>
              <a:rPr lang="en-US" altLang="ja-JP" dirty="0" smtClean="0"/>
            </a:br>
            <a:r>
              <a:rPr lang="ja-JP" altLang="en-US" dirty="0" smtClean="0"/>
              <a:t>なるべく大きなコンクリートのビルの</a:t>
            </a:r>
            <a:r>
              <a:rPr lang="en-US" altLang="ja-JP" dirty="0" smtClean="0"/>
              <a:t>3</a:t>
            </a:r>
            <a:r>
              <a:rPr lang="ja-JP" altLang="en-US" dirty="0" smtClean="0"/>
              <a:t>階以上に登って下さい</a:t>
            </a:r>
            <a:r>
              <a:rPr lang="en-US" altLang="ja-JP" dirty="0" smtClean="0"/>
              <a:t/>
            </a:r>
            <a:br>
              <a:rPr lang="en-US" altLang="ja-JP" dirty="0" smtClean="0"/>
            </a:br>
            <a:r>
              <a:rPr lang="en-US" altLang="ja-JP" dirty="0" smtClean="0"/>
              <a:t/>
            </a:r>
            <a:br>
              <a:rPr lang="en-US" altLang="ja-JP" dirty="0" smtClean="0"/>
            </a:br>
            <a:r>
              <a:rPr lang="ja-JP" altLang="en-US" dirty="0" smtClean="0"/>
              <a:t>津波避難タワーが周りにある場合は、津波避難タワーが避難場所になります</a:t>
            </a:r>
            <a:endParaRPr lang="en-US" altLang="ja-JP" dirty="0" smtClean="0"/>
          </a:p>
          <a:p>
            <a:endParaRPr lang="en-US" altLang="ja-JP" dirty="0" smtClean="0"/>
          </a:p>
          <a:p>
            <a:r>
              <a:rPr lang="ja-JP" altLang="en-US" dirty="0" smtClean="0"/>
              <a:t>津波はゆっくり来ることもあれば、すぐ来ることもあります</a:t>
            </a:r>
            <a:endParaRPr lang="en-US" altLang="ja-JP" dirty="0" smtClean="0"/>
          </a:p>
          <a:p>
            <a:r>
              <a:rPr lang="ja-JP" altLang="en-US" dirty="0" smtClean="0"/>
              <a:t>防災無線などから「津波が来ます！すぐに逃げてください！」と放送が出たりするのでよく聞いておいてください</a:t>
            </a:r>
            <a:endParaRPr lang="en-US" altLang="ja-JP" dirty="0" smtClean="0"/>
          </a:p>
          <a:p>
            <a:endParaRPr lang="en-US" altLang="ja-JP" dirty="0" smtClean="0"/>
          </a:p>
          <a:p>
            <a:r>
              <a:rPr lang="ja-JP" altLang="en-US" dirty="0" smtClean="0"/>
              <a:t>逃げられる時間が十分ある場合は、山側の高台に逃げるほうが良い場合もあります</a:t>
            </a:r>
            <a:endParaRPr lang="en-US" altLang="ja-JP" dirty="0" smtClean="0"/>
          </a:p>
          <a:p>
            <a:r>
              <a:rPr lang="ja-JP" altLang="en-US" dirty="0" smtClean="0"/>
              <a:t>いつ津波警報が解除されるかもわからないので、</a:t>
            </a:r>
            <a:endParaRPr lang="en-US" altLang="ja-JP" dirty="0" smtClean="0"/>
          </a:p>
          <a:p>
            <a:r>
              <a:rPr lang="ja-JP" altLang="en-US" dirty="0" smtClean="0"/>
              <a:t>何時間も長ーいこと、ビルの上で救助を待ってると</a:t>
            </a:r>
            <a:endParaRPr lang="en-US" altLang="ja-JP" dirty="0" smtClean="0"/>
          </a:p>
          <a:p>
            <a:r>
              <a:rPr lang="ja-JP" altLang="en-US" dirty="0" smtClean="0"/>
              <a:t>寒かったり、お腹がすいたりして大変です</a:t>
            </a:r>
            <a:endParaRPr lang="en-US" altLang="ja-JP" dirty="0" smtClean="0"/>
          </a:p>
          <a:p>
            <a:r>
              <a:rPr lang="ja-JP" altLang="en-US" dirty="0" smtClean="0"/>
              <a:t>なので、そういう時のためにも、持っていけたら</a:t>
            </a:r>
            <a:endParaRPr lang="en-US" altLang="ja-JP" dirty="0" smtClean="0"/>
          </a:p>
          <a:p>
            <a:r>
              <a:rPr lang="ja-JP" altLang="en-US" dirty="0" smtClean="0"/>
              <a:t>家から「避難リュック」などを持っていけると良いですね</a:t>
            </a:r>
            <a:endParaRPr lang="en-US" altLang="ja-JP" dirty="0" smtClean="0"/>
          </a:p>
          <a:p>
            <a:endParaRPr lang="en-US" altLang="ja-JP" dirty="0" smtClean="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14</a:t>
            </a:fld>
            <a:endParaRPr lang="ja-JP"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ja-JP" altLang="en-US" dirty="0" smtClean="0"/>
              <a:t>もし、家にライフジャケットがあったら、</a:t>
            </a:r>
            <a:r>
              <a:rPr lang="en-US" altLang="ja-JP" dirty="0" smtClean="0"/>
              <a:t/>
            </a:r>
            <a:br>
              <a:rPr lang="en-US" altLang="ja-JP" dirty="0" smtClean="0"/>
            </a:br>
            <a:r>
              <a:rPr lang="ja-JP" altLang="en-US" dirty="0" smtClean="0"/>
              <a:t>ライフジャケットをぜひ、着て逃げてください</a:t>
            </a:r>
            <a:endParaRPr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ja-JP" altLang="en-US" dirty="0" smtClean="0"/>
              <a:t>万が一、津波に巻き込まれた時、何も無いよりは、</a:t>
            </a:r>
            <a:r>
              <a:rPr lang="en-US" altLang="ja-JP" dirty="0" smtClean="0"/>
              <a:t/>
            </a:r>
            <a:br>
              <a:rPr lang="en-US" altLang="ja-JP" dirty="0" smtClean="0"/>
            </a:br>
            <a:r>
              <a:rPr lang="ja-JP" altLang="en-US" dirty="0" smtClean="0"/>
              <a:t>ライフジャケットがあるほうが断然助かると思います</a:t>
            </a:r>
            <a:r>
              <a:rPr lang="en-US" altLang="ja-JP" dirty="0" smtClean="0"/>
              <a:t/>
            </a:r>
            <a:br>
              <a:rPr lang="en-US" altLang="ja-JP" dirty="0" smtClean="0"/>
            </a:br>
            <a:r>
              <a:rPr lang="ja-JP" altLang="en-US" dirty="0" smtClean="0"/>
              <a:t>ライフジャケットを玄関の近くに保管しておくと良いと思います</a:t>
            </a:r>
            <a:endParaRPr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ja-JP" altLang="en-US" dirty="0" smtClean="0"/>
              <a:t>ーーーーー（以下省略）ーーーーーー</a:t>
            </a:r>
            <a:r>
              <a:rPr lang="en-US" altLang="ja-JP" dirty="0" smtClean="0"/>
              <a:t/>
            </a:r>
            <a:br>
              <a:rPr lang="en-US" altLang="ja-JP" dirty="0" smtClean="0"/>
            </a:br>
            <a:r>
              <a:rPr lang="en-US" altLang="ja-JP" dirty="0" smtClean="0"/>
              <a:t/>
            </a:r>
            <a:br>
              <a:rPr lang="en-US" altLang="ja-JP" dirty="0" smtClean="0"/>
            </a:br>
            <a:r>
              <a:rPr lang="ja-JP" altLang="en-US" dirty="0" smtClean="0"/>
              <a:t>ライフジャケットは海や川で遊ぶ時に必要なので、</a:t>
            </a:r>
            <a:r>
              <a:rPr lang="en-US" altLang="ja-JP" dirty="0" smtClean="0"/>
              <a:t/>
            </a:r>
            <a:br>
              <a:rPr lang="en-US" altLang="ja-JP" dirty="0" smtClean="0"/>
            </a:br>
            <a:r>
              <a:rPr lang="ja-JP" altLang="en-US" dirty="0" smtClean="0"/>
              <a:t>海の近くに住んでいるなら、買っておいて損しないアイテムだと思いますし</a:t>
            </a:r>
            <a:r>
              <a:rPr lang="en-US" altLang="ja-JP" dirty="0" smtClean="0"/>
              <a:t/>
            </a:r>
            <a:br>
              <a:rPr lang="en-US" altLang="ja-JP" dirty="0" smtClean="0"/>
            </a:br>
            <a:r>
              <a:rPr lang="ja-JP" altLang="en-US" dirty="0" smtClean="0"/>
              <a:t>子供はすぐサイズが変わってしまうので、</a:t>
            </a:r>
            <a:r>
              <a:rPr lang="en-US" altLang="ja-JP" dirty="0" smtClean="0"/>
              <a:t/>
            </a:r>
            <a:br>
              <a:rPr lang="en-US" altLang="ja-JP" dirty="0" smtClean="0"/>
            </a:br>
            <a:r>
              <a:rPr lang="ja-JP" altLang="en-US" dirty="0" smtClean="0"/>
              <a:t>周りの家族から、おさがりをもらって、</a:t>
            </a:r>
            <a:r>
              <a:rPr lang="en-US" altLang="ja-JP" dirty="0" smtClean="0"/>
              <a:t/>
            </a:r>
            <a:br>
              <a:rPr lang="en-US" altLang="ja-JP" dirty="0" smtClean="0"/>
            </a:br>
            <a:r>
              <a:rPr lang="ja-JP" altLang="en-US" dirty="0" smtClean="0"/>
              <a:t>また、小さくなったら、他の家族に、おさがりをあげていけば</a:t>
            </a:r>
            <a:r>
              <a:rPr lang="en-US" altLang="ja-JP" dirty="0" smtClean="0"/>
              <a:t/>
            </a:r>
            <a:br>
              <a:rPr lang="en-US" altLang="ja-JP" dirty="0" smtClean="0"/>
            </a:br>
            <a:r>
              <a:rPr lang="ja-JP" altLang="en-US" dirty="0" smtClean="0"/>
              <a:t>無駄にならないと思います</a:t>
            </a:r>
          </a:p>
          <a:p>
            <a:endParaRPr lang="ja-JP" altLang="en-US" dirty="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15</a:t>
            </a:fld>
            <a:endParaRPr lang="ja-JP"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この写真は</a:t>
            </a:r>
            <a:r>
              <a:rPr lang="en-US" altLang="ja-JP" dirty="0" smtClean="0"/>
              <a:t>AI</a:t>
            </a:r>
            <a:r>
              <a:rPr lang="ja-JP" altLang="en-US" dirty="0" smtClean="0"/>
              <a:t>の作った写真なので現実ではないんですけど、</a:t>
            </a:r>
            <a:endParaRPr lang="en-US" altLang="ja-JP" dirty="0" smtClean="0"/>
          </a:p>
          <a:p>
            <a:r>
              <a:rPr lang="ja-JP" altLang="en-US" dirty="0" smtClean="0"/>
              <a:t>堤防が決壊して街が水浸しになっているイメージです</a:t>
            </a:r>
            <a:endParaRPr lang="en-US" altLang="ja-JP" dirty="0" smtClean="0"/>
          </a:p>
          <a:p>
            <a:endParaRPr lang="en-US" altLang="ja-JP" dirty="0" smtClean="0"/>
          </a:p>
          <a:p>
            <a:r>
              <a:rPr lang="ja-JP" altLang="en-US" dirty="0" smtClean="0"/>
              <a:t>水を含んでいる土地は、乾いている土地より柔らかいので</a:t>
            </a:r>
            <a:endParaRPr lang="en-US" altLang="ja-JP" dirty="0" smtClean="0"/>
          </a:p>
          <a:p>
            <a:r>
              <a:rPr lang="ja-JP" altLang="en-US" dirty="0" smtClean="0"/>
              <a:t>川の周りの地域は揺れやすいし崩れやすいです</a:t>
            </a:r>
            <a:endParaRPr lang="en-US" altLang="ja-JP" dirty="0" smtClean="0"/>
          </a:p>
          <a:p>
            <a:endParaRPr lang="en-US" altLang="ja-JP" dirty="0" smtClean="0"/>
          </a:p>
          <a:p>
            <a:r>
              <a:rPr lang="ja-JP" altLang="en-US" dirty="0" smtClean="0"/>
              <a:t>山側から、川や谷沿いに、山崩れや土石流で、</a:t>
            </a:r>
            <a:endParaRPr lang="en-US" altLang="ja-JP" dirty="0" smtClean="0"/>
          </a:p>
          <a:p>
            <a:r>
              <a:rPr lang="ja-JP" altLang="en-US" dirty="0" smtClean="0"/>
              <a:t>木や岩が流れ込んでくることもあるし</a:t>
            </a:r>
            <a:endParaRPr lang="en-US" altLang="ja-JP" dirty="0" smtClean="0"/>
          </a:p>
          <a:p>
            <a:r>
              <a:rPr lang="ja-JP" altLang="en-US" dirty="0" smtClean="0"/>
              <a:t>海側から、津波が、川を上ってくることもあるので</a:t>
            </a:r>
            <a:endParaRPr lang="en-US" altLang="ja-JP" dirty="0" smtClean="0"/>
          </a:p>
          <a:p>
            <a:r>
              <a:rPr lang="ja-JP" altLang="en-US" dirty="0" smtClean="0"/>
              <a:t>川の周りにはなるべく近づかないようにしてください</a:t>
            </a:r>
            <a:endParaRPr lang="en-US" altLang="ja-JP" dirty="0" smtClean="0"/>
          </a:p>
          <a:p>
            <a:endParaRPr lang="en-US" altLang="ja-JP" dirty="0" smtClean="0"/>
          </a:p>
          <a:p>
            <a:r>
              <a:rPr lang="ja-JP" altLang="en-US" dirty="0" smtClean="0"/>
              <a:t>地震以外の、台風や大雨の避難の時でも、</a:t>
            </a:r>
            <a:r>
              <a:rPr lang="en-US" altLang="ja-JP" dirty="0" smtClean="0"/>
              <a:t/>
            </a:r>
            <a:br>
              <a:rPr lang="en-US" altLang="ja-JP" dirty="0" smtClean="0"/>
            </a:br>
            <a:r>
              <a:rPr lang="ja-JP" altLang="en-US" dirty="0" smtClean="0"/>
              <a:t>足首くらいまでの浸水があったら、</a:t>
            </a:r>
            <a:r>
              <a:rPr lang="en-US" altLang="ja-JP" dirty="0" smtClean="0"/>
              <a:t/>
            </a:r>
            <a:br>
              <a:rPr lang="en-US" altLang="ja-JP" dirty="0" smtClean="0"/>
            </a:br>
            <a:r>
              <a:rPr lang="ja-JP" altLang="en-US" dirty="0" smtClean="0"/>
              <a:t>もう、自分の思う通りの方向にはなかなか進みにくくなります</a:t>
            </a:r>
            <a:endParaRPr lang="en-US" altLang="ja-JP" dirty="0" smtClean="0"/>
          </a:p>
          <a:p>
            <a:r>
              <a:rPr lang="ja-JP" altLang="en-US" dirty="0" smtClean="0"/>
              <a:t>だから、なるべく、早め早めに避難して、</a:t>
            </a:r>
            <a:r>
              <a:rPr lang="en-US" altLang="ja-JP" dirty="0" smtClean="0"/>
              <a:t/>
            </a:r>
            <a:br>
              <a:rPr lang="en-US" altLang="ja-JP" dirty="0" smtClean="0"/>
            </a:br>
            <a:r>
              <a:rPr lang="ja-JP" altLang="en-US" dirty="0" smtClean="0"/>
              <a:t>安全な高い場所にある避難場所、避難所に向かいましょう</a:t>
            </a:r>
            <a:endParaRPr lang="ja-JP" altLang="en-US" dirty="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16</a:t>
            </a:fld>
            <a:endParaRPr lang="ja-JP"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「避難場所」の看板が立ってる、「指定避難場所」には、</a:t>
            </a:r>
            <a:r>
              <a:rPr lang="en-US" altLang="ja-JP" dirty="0" smtClean="0"/>
              <a:t/>
            </a:r>
            <a:br>
              <a:rPr lang="en-US" altLang="ja-JP" dirty="0" smtClean="0"/>
            </a:br>
            <a:r>
              <a:rPr lang="ja-JP" altLang="en-US" dirty="0" smtClean="0"/>
              <a:t>ご近所の人もみんな避難してくるので、その人たちと一緒に</a:t>
            </a:r>
            <a:r>
              <a:rPr lang="en-US" altLang="ja-JP" dirty="0" smtClean="0"/>
              <a:t/>
            </a:r>
            <a:br>
              <a:rPr lang="en-US" altLang="ja-JP" dirty="0" smtClean="0"/>
            </a:br>
            <a:r>
              <a:rPr lang="ja-JP" altLang="en-US" dirty="0" smtClean="0"/>
              <a:t>避難所に移動できればベストなんですが</a:t>
            </a:r>
            <a:endParaRPr lang="en-US" altLang="ja-JP" dirty="0" smtClean="0"/>
          </a:p>
          <a:p>
            <a:r>
              <a:rPr lang="en-US" altLang="ja-JP" dirty="0" smtClean="0"/>
              <a:t/>
            </a:r>
            <a:br>
              <a:rPr lang="en-US" altLang="ja-JP" dirty="0" smtClean="0"/>
            </a:br>
            <a:r>
              <a:rPr lang="ja-JP" altLang="en-US" dirty="0" smtClean="0"/>
              <a:t>もし自分一人だけのときに、とりあえず安全そうな場所に避難していて</a:t>
            </a:r>
            <a:endParaRPr lang="en-US" altLang="ja-JP" dirty="0" smtClean="0"/>
          </a:p>
          <a:p>
            <a:r>
              <a:rPr lang="ja-JP" altLang="en-US" dirty="0" smtClean="0"/>
              <a:t>周りが真っ暗で、大雨で、風も強くて、</a:t>
            </a:r>
            <a:r>
              <a:rPr lang="en-US" altLang="ja-JP" dirty="0" smtClean="0"/>
              <a:t/>
            </a:r>
            <a:br>
              <a:rPr lang="en-US" altLang="ja-JP" dirty="0" smtClean="0"/>
            </a:br>
            <a:r>
              <a:rPr lang="ja-JP" altLang="en-US" dirty="0" smtClean="0"/>
              <a:t>もしくは大雪で地面の下がどうなっているかわからないような</a:t>
            </a:r>
            <a:endParaRPr lang="en-US" altLang="ja-JP" dirty="0" smtClean="0"/>
          </a:p>
          <a:p>
            <a:r>
              <a:rPr lang="ja-JP" altLang="en-US" dirty="0" smtClean="0"/>
              <a:t>自分一人では避難所に移動するのが怖い、と思うような時には</a:t>
            </a:r>
            <a:endParaRPr lang="en-US" altLang="ja-JP" dirty="0" smtClean="0"/>
          </a:p>
          <a:p>
            <a:r>
              <a:rPr lang="ja-JP" altLang="en-US" dirty="0" smtClean="0"/>
              <a:t>無理して動こうとせずに、その場に留まって、助けを待つこともあります</a:t>
            </a:r>
            <a:endParaRPr lang="en-US" altLang="ja-JP" dirty="0" smtClean="0"/>
          </a:p>
          <a:p>
            <a:endParaRPr lang="en-US" altLang="ja-JP" dirty="0" smtClean="0"/>
          </a:p>
          <a:p>
            <a:r>
              <a:rPr lang="ja-JP" altLang="en-US" dirty="0" smtClean="0"/>
              <a:t>そういう場合に、ライトや笛を持っていたら、遠くの人に気づいてもらいやすいです</a:t>
            </a:r>
            <a:r>
              <a:rPr lang="en-US" altLang="ja-JP" dirty="0" smtClean="0"/>
              <a:t/>
            </a:r>
            <a:br>
              <a:rPr lang="en-US" altLang="ja-JP" dirty="0" smtClean="0"/>
            </a:br>
            <a:r>
              <a:rPr lang="ja-JP" altLang="en-US" dirty="0" smtClean="0"/>
              <a:t>だから次の授業では、「防災ポーチ」でその２つを</a:t>
            </a:r>
            <a:endParaRPr lang="en-US" altLang="ja-JP" dirty="0" smtClean="0"/>
          </a:p>
          <a:p>
            <a:r>
              <a:rPr lang="ja-JP" altLang="en-US" dirty="0" smtClean="0"/>
              <a:t>常に持ち歩く習慣を身につける勉強をしたいと思います</a:t>
            </a:r>
            <a:endParaRPr lang="ja-JP" altLang="en-US" dirty="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17</a:t>
            </a:fld>
            <a:endParaRPr lang="ja-JP"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fontScale="92500" lnSpcReduction="10000"/>
          </a:bodyPr>
          <a:lstStyle/>
          <a:p>
            <a:r>
              <a:rPr lang="ja-JP" altLang="en-US" dirty="0" smtClean="0"/>
              <a:t>今日の授業で一番大事なことです</a:t>
            </a:r>
            <a:endParaRPr lang="en-US" altLang="ja-JP" dirty="0" smtClean="0"/>
          </a:p>
          <a:p>
            <a:endParaRPr lang="en-US" altLang="ja-JP" dirty="0" smtClean="0"/>
          </a:p>
          <a:p>
            <a:r>
              <a:rPr lang="ja-JP" altLang="en-US" dirty="0" smtClean="0"/>
              <a:t>今日、おうちに帰ったら、おうちの人と、</a:t>
            </a:r>
            <a:r>
              <a:rPr lang="en-US" altLang="ja-JP" dirty="0" smtClean="0"/>
              <a:t/>
            </a:r>
            <a:br>
              <a:rPr lang="en-US" altLang="ja-JP" dirty="0" smtClean="0"/>
            </a:br>
            <a:r>
              <a:rPr lang="ja-JP" altLang="en-US" dirty="0" smtClean="0"/>
              <a:t>自分の家族はどこを「避難場所」にして、</a:t>
            </a:r>
            <a:r>
              <a:rPr lang="en-US" altLang="ja-JP" dirty="0" smtClean="0"/>
              <a:t/>
            </a:r>
            <a:br>
              <a:rPr lang="en-US" altLang="ja-JP" dirty="0" smtClean="0"/>
            </a:br>
            <a:r>
              <a:rPr lang="ja-JP" altLang="en-US" dirty="0" smtClean="0"/>
              <a:t>どこを「避難所」にするのかを決めてもらってください</a:t>
            </a:r>
            <a:br>
              <a:rPr lang="ja-JP" altLang="en-US" dirty="0" smtClean="0"/>
            </a:br>
            <a:r>
              <a:rPr lang="ja-JP" altLang="en-US" dirty="0" smtClean="0"/>
              <a:t/>
            </a:r>
            <a:br>
              <a:rPr lang="ja-JP" altLang="en-US" dirty="0" smtClean="0"/>
            </a:br>
            <a:r>
              <a:rPr lang="ja-JP" altLang="en-US" dirty="0" smtClean="0"/>
              <a:t>この、今いる</a:t>
            </a:r>
            <a:r>
              <a:rPr lang="en-US" altLang="ja-JP" dirty="0" smtClean="0"/>
              <a:t>◯◯</a:t>
            </a:r>
            <a:r>
              <a:rPr lang="ja-JP" altLang="en-US" dirty="0" smtClean="0"/>
              <a:t>小学校も避難所に指定されているので、</a:t>
            </a:r>
            <a:r>
              <a:rPr lang="en-US" altLang="ja-JP" dirty="0" smtClean="0"/>
              <a:t/>
            </a:r>
            <a:br>
              <a:rPr lang="en-US" altLang="ja-JP" dirty="0" smtClean="0"/>
            </a:br>
            <a:r>
              <a:rPr lang="ja-JP" altLang="en-US" dirty="0" smtClean="0"/>
              <a:t>ここに来ても良いと思いますし、</a:t>
            </a:r>
            <a:endParaRPr lang="en-US" altLang="ja-JP" dirty="0" smtClean="0"/>
          </a:p>
          <a:p>
            <a:r>
              <a:rPr lang="en-US" altLang="ja-JP" dirty="0" smtClean="0"/>
              <a:t>◯◯</a:t>
            </a:r>
            <a:r>
              <a:rPr lang="ja-JP" altLang="en-US" dirty="0" smtClean="0"/>
              <a:t>保育園、</a:t>
            </a:r>
            <a:r>
              <a:rPr lang="en-US" altLang="ja-JP" dirty="0" smtClean="0"/>
              <a:t>◯◯</a:t>
            </a:r>
            <a:r>
              <a:rPr lang="ja-JP" altLang="en-US" dirty="0" smtClean="0"/>
              <a:t>公民館、</a:t>
            </a:r>
            <a:r>
              <a:rPr lang="en-US" altLang="ja-JP" dirty="0" smtClean="0"/>
              <a:t>◯◯</a:t>
            </a:r>
            <a:r>
              <a:rPr lang="ja-JP" altLang="en-US" dirty="0" smtClean="0"/>
              <a:t>高校、</a:t>
            </a:r>
            <a:r>
              <a:rPr lang="en-US" altLang="ja-JP" dirty="0" smtClean="0"/>
              <a:t>◯◯</a:t>
            </a:r>
            <a:r>
              <a:rPr lang="ja-JP" altLang="en-US" dirty="0" smtClean="0"/>
              <a:t>大学も「指定避難所」になってます。</a:t>
            </a:r>
            <a:br>
              <a:rPr lang="ja-JP" altLang="en-US" dirty="0" smtClean="0"/>
            </a:br>
            <a:r>
              <a:rPr lang="ja-JP" altLang="en-US" dirty="0" smtClean="0"/>
              <a:t>おうちの人と相談して、どの避難所に行くかも、何箇所か、決めておいてください</a:t>
            </a:r>
            <a:br>
              <a:rPr lang="ja-JP" altLang="en-US" dirty="0" smtClean="0"/>
            </a:br>
            <a:r>
              <a:rPr lang="ja-JP" altLang="en-US" dirty="0" smtClean="0"/>
              <a:t/>
            </a:r>
            <a:br>
              <a:rPr lang="ja-JP" altLang="en-US" dirty="0" smtClean="0"/>
            </a:br>
            <a:r>
              <a:rPr lang="ja-JP" altLang="en-US" dirty="0" smtClean="0"/>
              <a:t>もしも、家族の人たちがみんな出かけてて、</a:t>
            </a:r>
            <a:r>
              <a:rPr lang="en-US" altLang="ja-JP" dirty="0" smtClean="0"/>
              <a:t/>
            </a:r>
            <a:br>
              <a:rPr lang="en-US" altLang="ja-JP" dirty="0" smtClean="0"/>
            </a:br>
            <a:r>
              <a:rPr lang="ja-JP" altLang="en-US" dirty="0" smtClean="0"/>
              <a:t>たまたまおうちで一人でお留守番している時に、</a:t>
            </a:r>
            <a:endParaRPr lang="en-US" altLang="ja-JP" dirty="0" smtClean="0"/>
          </a:p>
          <a:p>
            <a:r>
              <a:rPr lang="ja-JP" altLang="en-US" dirty="0" smtClean="0"/>
              <a:t>大きな地震が起きて、自分だけで逃げなくちゃならないとなった時も、</a:t>
            </a:r>
            <a:endParaRPr lang="en-US" altLang="ja-JP" dirty="0" smtClean="0"/>
          </a:p>
          <a:p>
            <a:r>
              <a:rPr lang="ja-JP" altLang="en-US" dirty="0" smtClean="0"/>
              <a:t>最初の「一時避難場所」と、次に行く「避難所」が決まっていれば、</a:t>
            </a:r>
            <a:r>
              <a:rPr lang="en-US" altLang="ja-JP" dirty="0" smtClean="0"/>
              <a:t/>
            </a:r>
            <a:br>
              <a:rPr lang="en-US" altLang="ja-JP" dirty="0" smtClean="0"/>
            </a:br>
            <a:r>
              <a:rPr lang="ja-JP" altLang="en-US" dirty="0" smtClean="0"/>
              <a:t>家族がみんな、約束の場所に集合できると思います。</a:t>
            </a:r>
            <a:endParaRPr lang="en-US" altLang="ja-JP" dirty="0" smtClean="0"/>
          </a:p>
          <a:p>
            <a:endParaRPr lang="en-US" altLang="ja-JP" dirty="0" smtClean="0"/>
          </a:p>
          <a:p>
            <a:endParaRPr lang="en-US" altLang="ja-JP" dirty="0" smtClean="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18</a:t>
            </a:fld>
            <a:endParaRPr lang="ja-JP"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避難所は、災害が終わるまでの一時的な仮住いとして</a:t>
            </a:r>
            <a:r>
              <a:rPr lang="en-US" altLang="ja-JP" dirty="0" smtClean="0"/>
              <a:t/>
            </a:r>
            <a:br>
              <a:rPr lang="en-US" altLang="ja-JP" dirty="0" smtClean="0"/>
            </a:br>
            <a:r>
              <a:rPr lang="ja-JP" altLang="en-US" dirty="0" smtClean="0"/>
              <a:t>避難者が生活をする場所であるとともに、</a:t>
            </a:r>
            <a:r>
              <a:rPr lang="en-US" altLang="ja-JP" dirty="0" smtClean="0"/>
              <a:t/>
            </a:r>
            <a:br>
              <a:rPr lang="en-US" altLang="ja-JP" dirty="0" smtClean="0"/>
            </a:br>
            <a:endParaRPr lang="en-US" altLang="ja-JP" dirty="0" smtClean="0"/>
          </a:p>
          <a:p>
            <a:r>
              <a:rPr lang="ja-JP" altLang="en-US" dirty="0" smtClean="0"/>
              <a:t>避難所に誰が避難してきているのかの</a:t>
            </a:r>
            <a:r>
              <a:rPr lang="en-US" altLang="ja-JP" dirty="0" smtClean="0"/>
              <a:t/>
            </a:r>
            <a:br>
              <a:rPr lang="en-US" altLang="ja-JP" dirty="0" smtClean="0"/>
            </a:br>
            <a:r>
              <a:rPr lang="ja-JP" altLang="en-US" dirty="0" smtClean="0"/>
              <a:t>名簿が作られて、情報が集まっている場所でもあります</a:t>
            </a:r>
            <a:endParaRPr lang="en-US" altLang="ja-JP" dirty="0" smtClean="0"/>
          </a:p>
          <a:p>
            <a:endParaRPr lang="en-US" altLang="ja-JP" dirty="0" smtClean="0"/>
          </a:p>
          <a:p>
            <a:r>
              <a:rPr lang="ja-JP" altLang="en-US" dirty="0" smtClean="0"/>
              <a:t>ホワイトボードのようなものを掲示板にして、</a:t>
            </a:r>
            <a:r>
              <a:rPr lang="en-US" altLang="ja-JP" dirty="0" smtClean="0"/>
              <a:t/>
            </a:r>
            <a:br>
              <a:rPr lang="en-US" altLang="ja-JP" dirty="0" smtClean="0"/>
            </a:br>
            <a:r>
              <a:rPr lang="ja-JP" altLang="en-US" dirty="0" smtClean="0"/>
              <a:t>家族を探している人の情報も張り出してくれます</a:t>
            </a:r>
            <a:endParaRPr lang="en-US" altLang="ja-JP" dirty="0" smtClean="0"/>
          </a:p>
          <a:p>
            <a:endParaRPr lang="en-US" altLang="ja-JP" dirty="0" smtClean="0"/>
          </a:p>
          <a:p>
            <a:r>
              <a:rPr lang="ja-JP" altLang="en-US" dirty="0" smtClean="0"/>
              <a:t>だから、避難所に入る時は、名簿に自分の名前を入れてもらったり、</a:t>
            </a:r>
            <a:r>
              <a:rPr lang="en-US" altLang="ja-JP" dirty="0" smtClean="0"/>
              <a:t/>
            </a:r>
            <a:br>
              <a:rPr lang="en-US" altLang="ja-JP" dirty="0" smtClean="0"/>
            </a:br>
            <a:r>
              <a:rPr lang="ja-JP" altLang="en-US" dirty="0" smtClean="0"/>
              <a:t>出る時には、出て行ったことも、名簿に記録してもらってください</a:t>
            </a:r>
            <a:endParaRPr lang="en-US" altLang="ja-JP" dirty="0" smtClean="0"/>
          </a:p>
          <a:p>
            <a:r>
              <a:rPr lang="ja-JP" altLang="en-US" dirty="0" smtClean="0"/>
              <a:t>掲示板などで、家族が自分を探していないかも確認してください</a:t>
            </a:r>
            <a:endParaRPr lang="en-US" altLang="ja-JP" dirty="0" smtClean="0"/>
          </a:p>
          <a:p>
            <a:endParaRPr lang="en-US" altLang="ja-JP" dirty="0" smtClean="0"/>
          </a:p>
          <a:p>
            <a:r>
              <a:rPr lang="ja-JP" altLang="en-US" dirty="0" smtClean="0"/>
              <a:t>みんなが、なるべく早く家族と再会して、安心できるのが一番です</a:t>
            </a:r>
            <a:endParaRPr lang="ja-JP" altLang="en-US" dirty="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19</a:t>
            </a:fld>
            <a:endParaRPr lang="ja-JP"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fontScale="92500" lnSpcReduction="20000"/>
          </a:bodyPr>
          <a:lstStyle/>
          <a:p>
            <a:r>
              <a:rPr lang="ja-JP" altLang="en-US" dirty="0" smtClean="0"/>
              <a:t>みんながお家にいる時に、急にグラグラグラ、、、ドカーン！</a:t>
            </a:r>
            <a:endParaRPr lang="en-US" altLang="ja-JP" dirty="0" smtClean="0"/>
          </a:p>
          <a:p>
            <a:r>
              <a:rPr lang="ja-JP" altLang="en-US" dirty="0" smtClean="0"/>
              <a:t>大きな地震が起きたら</a:t>
            </a:r>
            <a:br>
              <a:rPr lang="ja-JP" altLang="en-US" dirty="0" smtClean="0"/>
            </a:br>
            <a:r>
              <a:rPr lang="ja-JP" altLang="en-US" dirty="0" smtClean="0"/>
              <a:t>どうすれば良いか知っていますか？</a:t>
            </a:r>
            <a:endParaRPr lang="en-US" altLang="ja-JP" dirty="0" smtClean="0"/>
          </a:p>
          <a:p>
            <a:endParaRPr lang="en-US" altLang="ja-JP" dirty="0" smtClean="0"/>
          </a:p>
          <a:p>
            <a:r>
              <a:rPr lang="ja-JP" altLang="en-US" dirty="0" smtClean="0"/>
              <a:t>知ってる人</a:t>
            </a:r>
            <a:r>
              <a:rPr lang="en-US" altLang="ja-JP" dirty="0" smtClean="0"/>
              <a:t>〜</a:t>
            </a:r>
            <a:r>
              <a:rPr lang="ja-JP" altLang="en-US" dirty="0" smtClean="0"/>
              <a:t>？</a:t>
            </a:r>
            <a:r>
              <a:rPr lang="en-US" altLang="ja-JP" dirty="0" smtClean="0"/>
              <a:t/>
            </a:r>
            <a:br>
              <a:rPr lang="en-US" altLang="ja-JP" dirty="0" smtClean="0"/>
            </a:br>
            <a:r>
              <a:rPr lang="ja-JP" altLang="en-US" dirty="0" smtClean="0"/>
              <a:t>（手を挙げた子供に答えさせる、</a:t>
            </a:r>
            <a:endParaRPr lang="en-US" altLang="ja-JP" dirty="0" smtClean="0"/>
          </a:p>
          <a:p>
            <a:r>
              <a:rPr lang="ja-JP" altLang="ja-JP" dirty="0" smtClean="0"/>
              <a:t>　</a:t>
            </a:r>
            <a:r>
              <a:rPr lang="ja-JP" altLang="en-US" dirty="0" smtClean="0"/>
              <a:t>誰も答えない場合は次に進む）</a:t>
            </a:r>
            <a:endParaRPr lang="en-US" altLang="ja-JP" dirty="0" smtClean="0"/>
          </a:p>
          <a:p>
            <a:endParaRPr lang="en-US" altLang="ja-JP" dirty="0" smtClean="0"/>
          </a:p>
          <a:p>
            <a:r>
              <a:rPr lang="ja-JP" altLang="en-US" dirty="0" smtClean="0"/>
              <a:t>はい、そこの子</a:t>
            </a:r>
            <a:endParaRPr lang="en-US" altLang="ja-JP" dirty="0" smtClean="0"/>
          </a:p>
          <a:p>
            <a:endParaRPr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ja-JP" altLang="en-US" dirty="0" smtClean="0"/>
              <a:t>そうですね！その通りです（子供の答えは否定せず受け入れる）</a:t>
            </a:r>
            <a:endParaRPr lang="en-US" altLang="ja-JP" dirty="0" smtClean="0"/>
          </a:p>
          <a:p>
            <a:endParaRPr lang="en-US" altLang="ja-JP" dirty="0" smtClean="0"/>
          </a:p>
          <a:p>
            <a:endParaRPr lang="ja-JP" altLang="en-US" dirty="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2</a:t>
            </a:fld>
            <a:endParaRPr lang="ja-JP"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（防災カードを見せながら）</a:t>
            </a:r>
            <a:endParaRPr lang="en-US" altLang="ja-JP" dirty="0" smtClean="0"/>
          </a:p>
          <a:p>
            <a:r>
              <a:rPr lang="ja-JP" altLang="en-US" dirty="0" smtClean="0"/>
              <a:t>避難所や家族の連絡先をメモしておけるのが、この「防災カード」です</a:t>
            </a:r>
            <a:endParaRPr lang="en-US" altLang="ja-JP" dirty="0" smtClean="0"/>
          </a:p>
          <a:p>
            <a:endParaRPr lang="en-US" altLang="ja-JP" dirty="0" smtClean="0"/>
          </a:p>
          <a:p>
            <a:r>
              <a:rPr lang="ja-JP" altLang="en-US" dirty="0" smtClean="0"/>
              <a:t>ここには、自分の名前や住所と、もし自分のスマホを持っていたら、その番号と、</a:t>
            </a:r>
            <a:endParaRPr lang="en-US" altLang="ja-JP" dirty="0" smtClean="0"/>
          </a:p>
          <a:p>
            <a:r>
              <a:rPr lang="ja-JP" altLang="en-US" dirty="0" smtClean="0"/>
              <a:t>６人までの家族の連絡先と、家族が待ち合わせする予定の避難所の候補を</a:t>
            </a:r>
            <a:r>
              <a:rPr lang="en-US" altLang="ja-JP" dirty="0" smtClean="0"/>
              <a:t/>
            </a:r>
            <a:br>
              <a:rPr lang="en-US" altLang="ja-JP" dirty="0" smtClean="0"/>
            </a:br>
            <a:r>
              <a:rPr lang="ja-JP" altLang="en-US" dirty="0" smtClean="0"/>
              <a:t>３箇所まで書けるようになってます</a:t>
            </a:r>
            <a:endParaRPr lang="en-US" altLang="ja-JP" dirty="0" smtClean="0"/>
          </a:p>
          <a:p>
            <a:endParaRPr lang="en-US" altLang="ja-JP" dirty="0" smtClean="0"/>
          </a:p>
          <a:p>
            <a:r>
              <a:rPr lang="ja-JP" altLang="en-US" dirty="0" smtClean="0"/>
              <a:t>このカードは絶対、これじゃなければいけない、というものではないので、</a:t>
            </a:r>
            <a:endParaRPr lang="en-US" altLang="ja-JP" dirty="0" smtClean="0"/>
          </a:p>
          <a:p>
            <a:r>
              <a:rPr lang="ja-JP" altLang="en-US" dirty="0" smtClean="0"/>
              <a:t>いろんなタイプの防災カードが、インターネットでダウンロードできるので</a:t>
            </a:r>
            <a:endParaRPr lang="en-US" altLang="ja-JP" dirty="0" smtClean="0"/>
          </a:p>
          <a:p>
            <a:r>
              <a:rPr lang="ja-JP" altLang="en-US" dirty="0" smtClean="0"/>
              <a:t>どのタイプの防災カードが良いのかも、おうちの人と相談してください</a:t>
            </a:r>
            <a:r>
              <a:rPr lang="en-US" altLang="ja-JP" dirty="0" smtClean="0"/>
              <a:t/>
            </a:r>
            <a:br>
              <a:rPr lang="en-US" altLang="ja-JP" dirty="0" smtClean="0"/>
            </a:br>
            <a:endParaRPr lang="en-US" altLang="ja-JP" dirty="0" smtClean="0"/>
          </a:p>
          <a:p>
            <a:r>
              <a:rPr lang="ja-JP" altLang="en-US" dirty="0" smtClean="0"/>
              <a:t>このカードは、プリント</a:t>
            </a:r>
            <a:r>
              <a:rPr lang="en-US" altLang="ja-JP" dirty="0" smtClean="0"/>
              <a:t>③</a:t>
            </a:r>
            <a:r>
              <a:rPr lang="ja-JP" altLang="en-US" dirty="0" smtClean="0"/>
              <a:t>の最後のほうにある</a:t>
            </a:r>
            <a:r>
              <a:rPr lang="en-US" altLang="ja-JP" dirty="0" smtClean="0"/>
              <a:t/>
            </a:r>
            <a:br>
              <a:rPr lang="en-US" altLang="ja-JP" dirty="0" smtClean="0"/>
            </a:br>
            <a:r>
              <a:rPr lang="en-US" altLang="ja-JP" dirty="0" smtClean="0"/>
              <a:t>QR</a:t>
            </a:r>
            <a:r>
              <a:rPr lang="ja-JP" altLang="en-US" dirty="0" smtClean="0"/>
              <a:t>コードのサイトからダウンロードして</a:t>
            </a:r>
            <a:endParaRPr lang="en-US" altLang="ja-JP" dirty="0" smtClean="0"/>
          </a:p>
          <a:p>
            <a:r>
              <a:rPr lang="ja-JP" altLang="en-US" dirty="0" smtClean="0"/>
              <a:t>何枚でも印刷できるようになっています</a:t>
            </a:r>
            <a:endParaRPr lang="en-US" altLang="ja-JP" dirty="0" smtClean="0"/>
          </a:p>
          <a:p>
            <a:endParaRPr lang="en-US" altLang="ja-JP" dirty="0" smtClean="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20</a:t>
            </a:fld>
            <a:endParaRPr lang="ja-JP"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fontScale="92500" lnSpcReduction="10000"/>
          </a:bodyPr>
          <a:lstStyle/>
          <a:p>
            <a:r>
              <a:rPr lang="ja-JP" altLang="en-US" dirty="0" smtClean="0"/>
              <a:t>この中で、ペットを飼っている人はいますか？（手を挙げるジェスチャー）</a:t>
            </a:r>
            <a:r>
              <a:rPr lang="en-US" altLang="ja-JP" dirty="0" smtClean="0"/>
              <a:t/>
            </a:r>
            <a:br>
              <a:rPr lang="en-US" altLang="ja-JP" dirty="0" smtClean="0"/>
            </a:br>
            <a:r>
              <a:rPr lang="en-US" altLang="ja-JP" dirty="0" smtClean="0"/>
              <a:t/>
            </a:r>
            <a:br>
              <a:rPr lang="en-US" altLang="ja-JP" dirty="0" smtClean="0"/>
            </a:br>
            <a:r>
              <a:rPr lang="ja-JP" altLang="en-US" dirty="0" smtClean="0"/>
              <a:t>ペットを飼っている人は、避難所選びで、</a:t>
            </a:r>
            <a:endParaRPr lang="en-US" altLang="ja-JP" dirty="0" smtClean="0"/>
          </a:p>
          <a:p>
            <a:r>
              <a:rPr lang="ja-JP" altLang="en-US" dirty="0" smtClean="0"/>
              <a:t>行く予定の避難所が、ペットと一緒に入れるか調べておく必要があります</a:t>
            </a:r>
            <a:endParaRPr lang="en-US" altLang="ja-JP" dirty="0" smtClean="0"/>
          </a:p>
          <a:p>
            <a:endParaRPr lang="en-US" altLang="ja-JP" dirty="0" smtClean="0"/>
          </a:p>
          <a:p>
            <a:r>
              <a:rPr lang="ja-JP" altLang="en-US" dirty="0" smtClean="0"/>
              <a:t>災害が起きた時に、ペットも一緒に連れて避難しないといけません</a:t>
            </a:r>
            <a:endParaRPr lang="en-US" altLang="ja-JP" dirty="0" smtClean="0"/>
          </a:p>
          <a:p>
            <a:r>
              <a:rPr lang="ja-JP" altLang="en-US" dirty="0" smtClean="0"/>
              <a:t>でも、全ての避難所がペットを受け入れてくれるわけではないので</a:t>
            </a:r>
            <a:endParaRPr lang="en-US" altLang="ja-JP" dirty="0" smtClean="0"/>
          </a:p>
          <a:p>
            <a:r>
              <a:rPr lang="ja-JP" altLang="en-US" dirty="0" smtClean="0"/>
              <a:t>先に、行きたい避難所がペットの受け入れ</a:t>
            </a:r>
            <a:r>
              <a:rPr lang="en-US" altLang="ja-JP" dirty="0" smtClean="0"/>
              <a:t>OK</a:t>
            </a:r>
            <a:r>
              <a:rPr lang="ja-JP" altLang="en-US" dirty="0" smtClean="0"/>
              <a:t>かどうかを</a:t>
            </a:r>
            <a:endParaRPr lang="en-US" altLang="ja-JP" dirty="0" smtClean="0"/>
          </a:p>
          <a:p>
            <a:r>
              <a:rPr lang="ja-JP" altLang="en-US" dirty="0" smtClean="0"/>
              <a:t>避難所になっている施設に問い合わせしてください</a:t>
            </a:r>
            <a:endParaRPr lang="en-US" altLang="ja-JP" dirty="0" smtClean="0"/>
          </a:p>
          <a:p>
            <a:endParaRPr lang="en-US" altLang="ja-JP" dirty="0" smtClean="0"/>
          </a:p>
          <a:p>
            <a:r>
              <a:rPr lang="ja-JP" altLang="en-US" dirty="0" smtClean="0"/>
              <a:t>家族と一緒に、みんなで避難する時は、</a:t>
            </a:r>
            <a:endParaRPr lang="en-US" altLang="ja-JP" dirty="0" smtClean="0"/>
          </a:p>
          <a:p>
            <a:r>
              <a:rPr lang="ja-JP" altLang="en-US" dirty="0" smtClean="0"/>
              <a:t>基本的にはペットも一緒に逃げてください。</a:t>
            </a:r>
            <a:endParaRPr lang="en-US" altLang="ja-JP" dirty="0" smtClean="0"/>
          </a:p>
          <a:p>
            <a:endParaRPr lang="en-US" altLang="ja-JP" dirty="0" smtClean="0"/>
          </a:p>
          <a:p>
            <a:r>
              <a:rPr lang="ja-JP" altLang="en-US" dirty="0" smtClean="0"/>
              <a:t>でももし、自分一人の時に避難しなければいけなくなったら</a:t>
            </a:r>
            <a:endParaRPr lang="en-US" altLang="ja-JP" dirty="0" smtClean="0"/>
          </a:p>
          <a:p>
            <a:r>
              <a:rPr lang="ja-JP" altLang="en-US" dirty="0" smtClean="0"/>
              <a:t>犬に、名前や連絡先の書いてある首輪をつけて</a:t>
            </a:r>
            <a:endParaRPr lang="en-US" altLang="ja-JP" dirty="0" smtClean="0"/>
          </a:p>
          <a:p>
            <a:r>
              <a:rPr lang="ja-JP" altLang="en-US" dirty="0" smtClean="0"/>
              <a:t>リードを離して、先に犬だけで逃がしてあげてください</a:t>
            </a:r>
            <a:endParaRPr lang="en-US" altLang="ja-JP" dirty="0" smtClean="0"/>
          </a:p>
          <a:p>
            <a:endParaRPr lang="en-US" altLang="ja-JP" dirty="0" smtClean="0"/>
          </a:p>
          <a:p>
            <a:r>
              <a:rPr lang="ja-JP" altLang="en-US" dirty="0" smtClean="0"/>
              <a:t>室内で飼っている猫だったら、なるべく普段から</a:t>
            </a:r>
            <a:r>
              <a:rPr lang="en-US" altLang="ja-JP" dirty="0" smtClean="0"/>
              <a:t/>
            </a:r>
            <a:br>
              <a:rPr lang="en-US" altLang="ja-JP" dirty="0" smtClean="0"/>
            </a:br>
            <a:r>
              <a:rPr lang="ja-JP" altLang="en-US" dirty="0" smtClean="0"/>
              <a:t>連絡先の書いてある首輪をつけておいて、</a:t>
            </a:r>
            <a:r>
              <a:rPr lang="en-US" altLang="ja-JP" dirty="0" smtClean="0"/>
              <a:t/>
            </a:r>
            <a:br>
              <a:rPr lang="en-US" altLang="ja-JP" dirty="0" smtClean="0"/>
            </a:br>
            <a:r>
              <a:rPr lang="ja-JP" altLang="en-US" dirty="0" smtClean="0"/>
              <a:t>自分が逃げる時、窓や家の玄関を開けっぱなしにして、</a:t>
            </a:r>
            <a:endParaRPr lang="en-US" altLang="ja-JP" dirty="0" smtClean="0"/>
          </a:p>
          <a:p>
            <a:r>
              <a:rPr lang="ja-JP" altLang="en-US" dirty="0" smtClean="0"/>
              <a:t>猫がいつでも逃げられるようにして、自分は先に逃げてください</a:t>
            </a:r>
            <a:endParaRPr lang="en-US" altLang="ja-JP" dirty="0" smtClean="0"/>
          </a:p>
          <a:p>
            <a:endParaRPr lang="en-US" altLang="ja-JP" dirty="0" smtClean="0"/>
          </a:p>
          <a:p>
            <a:r>
              <a:rPr lang="ja-JP" altLang="en-US" dirty="0" smtClean="0"/>
              <a:t>子供一人の時に、ペットと一緒に逃げるのは、とっても難しいです</a:t>
            </a:r>
            <a:endParaRPr lang="en-US" altLang="ja-JP" dirty="0" smtClean="0"/>
          </a:p>
          <a:p>
            <a:r>
              <a:rPr lang="ja-JP" altLang="en-US" dirty="0" smtClean="0"/>
              <a:t>意外と犬や猫たちは、人間よりも逃げるのが上手ですから</a:t>
            </a:r>
            <a:endParaRPr lang="en-US" altLang="ja-JP" dirty="0" smtClean="0"/>
          </a:p>
          <a:p>
            <a:r>
              <a:rPr lang="ja-JP" altLang="en-US" dirty="0" smtClean="0"/>
              <a:t>地震が落ち着いたら、レスキュー隊の人に探してもらいましょう</a:t>
            </a:r>
            <a:endParaRPr lang="en-US" altLang="ja-JP" dirty="0" smtClean="0"/>
          </a:p>
          <a:p>
            <a:endParaRPr lang="en-US" altLang="ja-JP" dirty="0" smtClean="0"/>
          </a:p>
          <a:p>
            <a:r>
              <a:rPr lang="ja-JP" altLang="en-US" dirty="0" smtClean="0"/>
              <a:t>今日配った、プリントの</a:t>
            </a:r>
            <a:r>
              <a:rPr lang="en-US" altLang="ja-JP" dirty="0" smtClean="0"/>
              <a:t>③</a:t>
            </a:r>
            <a:r>
              <a:rPr lang="ja-JP" altLang="en-US" dirty="0" smtClean="0"/>
              <a:t>に「日本レスキュー協会」の</a:t>
            </a:r>
            <a:r>
              <a:rPr lang="en-US" altLang="ja-JP" dirty="0" smtClean="0"/>
              <a:t>QR</a:t>
            </a:r>
            <a:r>
              <a:rPr lang="ja-JP" altLang="en-US" dirty="0" smtClean="0"/>
              <a:t>コードが</a:t>
            </a:r>
            <a:r>
              <a:rPr lang="en-US" altLang="ja-JP" dirty="0" smtClean="0"/>
              <a:t/>
            </a:r>
            <a:br>
              <a:rPr lang="en-US" altLang="ja-JP" dirty="0" smtClean="0"/>
            </a:br>
            <a:r>
              <a:rPr lang="ja-JP" altLang="en-US" dirty="0" smtClean="0"/>
              <a:t>乗せてあります</a:t>
            </a:r>
            <a:r>
              <a:rPr lang="en-US" altLang="ja-JP" dirty="0" smtClean="0"/>
              <a:t/>
            </a:r>
            <a:br>
              <a:rPr lang="en-US" altLang="ja-JP" dirty="0" smtClean="0"/>
            </a:br>
            <a:r>
              <a:rPr lang="ja-JP" altLang="en-US" dirty="0" smtClean="0"/>
              <a:t>ペットの防災について、詳しく知りたい人は、そのサイトで調べてください</a:t>
            </a:r>
            <a:endParaRPr lang="en-US" altLang="ja-JP" dirty="0" smtClean="0"/>
          </a:p>
          <a:p>
            <a:endParaRPr lang="en-US" altLang="ja-JP" dirty="0" smtClean="0"/>
          </a:p>
          <a:p>
            <a:r>
              <a:rPr lang="ja-JP" altLang="en-US" dirty="0" smtClean="0"/>
              <a:t>ペットを飼っているご家庭は、ペットの命を守る責任があるので</a:t>
            </a:r>
            <a:endParaRPr lang="en-US" altLang="ja-JP" dirty="0" smtClean="0"/>
          </a:p>
          <a:p>
            <a:r>
              <a:rPr lang="ja-JP" altLang="en-US" dirty="0" smtClean="0"/>
              <a:t>ちゃんとした備えをして、ペットたちを守れるように準備してください</a:t>
            </a:r>
            <a:endParaRPr lang="ja-JP" altLang="en-US" dirty="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21</a:t>
            </a:fld>
            <a:endParaRPr lang="ja-JP"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大きな地震の後は、いろんなものが壊れて、</a:t>
            </a:r>
            <a:r>
              <a:rPr lang="en-US" altLang="ja-JP" dirty="0" smtClean="0"/>
              <a:t/>
            </a:r>
            <a:br>
              <a:rPr lang="en-US" altLang="ja-JP" dirty="0" smtClean="0"/>
            </a:br>
            <a:r>
              <a:rPr lang="ja-JP" altLang="en-US" dirty="0" smtClean="0"/>
              <a:t>地面に危険なものがいっぱい散らばっています</a:t>
            </a:r>
            <a:endParaRPr lang="en-US" altLang="ja-JP" dirty="0" smtClean="0"/>
          </a:p>
          <a:p>
            <a:endParaRPr lang="en-US" altLang="ja-JP" dirty="0" smtClean="0"/>
          </a:p>
          <a:p>
            <a:r>
              <a:rPr lang="ja-JP" altLang="en-US" dirty="0" smtClean="0"/>
              <a:t>古い建物が崩れてくることがあるので、</a:t>
            </a:r>
            <a:r>
              <a:rPr lang="en-US" altLang="ja-JP" dirty="0" smtClean="0"/>
              <a:t/>
            </a:r>
            <a:br>
              <a:rPr lang="en-US" altLang="ja-JP" dirty="0" smtClean="0"/>
            </a:br>
            <a:r>
              <a:rPr lang="ja-JP" altLang="en-US" dirty="0" smtClean="0"/>
              <a:t>ブロック塀、古い家、電柱や木、などに近づかないようにしてください</a:t>
            </a:r>
            <a:endParaRPr lang="en-US" altLang="ja-JP" dirty="0" smtClean="0"/>
          </a:p>
          <a:p>
            <a:endParaRPr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ja-JP" altLang="en-US" dirty="0" smtClean="0"/>
              <a:t>ーーーー以下省略可ーーーーー</a:t>
            </a:r>
            <a:r>
              <a:rPr lang="ja-JP" altLang="en-US" dirty="0" smtClean="0"/>
              <a:t>ー</a:t>
            </a:r>
            <a:r>
              <a:rPr lang="en-US" altLang="ja-JP" dirty="0" smtClean="0"/>
              <a:t/>
            </a:r>
            <a:br>
              <a:rPr lang="en-US" altLang="ja-JP" dirty="0" smtClean="0"/>
            </a:br>
            <a:r>
              <a:rPr lang="ja-JP" altLang="en-US" dirty="0" smtClean="0"/>
              <a:t>（言葉だけで説明しても、想像しにくいかもしれませんので、写真、動画やイラストを使えたら良い部分です</a:t>
            </a:r>
            <a:r>
              <a:rPr lang="ja-JP" altLang="en-US" dirty="0" smtClean="0"/>
              <a:t>。</a:t>
            </a:r>
            <a:r>
              <a:rPr lang="en-US" altLang="ja-JP" dirty="0" smtClean="0"/>
              <a:t/>
            </a:r>
            <a:br>
              <a:rPr lang="en-US" altLang="ja-JP" dirty="0" smtClean="0"/>
            </a:br>
            <a:r>
              <a:rPr lang="ja-JP" altLang="en-US" dirty="0" smtClean="0"/>
              <a:t>クイズ形式で子供達に答えてもらえると良いのですが、今回は「質疑応答」の時間を残すために省略しました</a:t>
            </a:r>
            <a:r>
              <a:rPr lang="ja-JP" altLang="en-US" dirty="0" smtClean="0"/>
              <a:t>）</a:t>
            </a:r>
            <a:endParaRPr lang="en-US" altLang="ja-JP" dirty="0" smtClean="0"/>
          </a:p>
          <a:p>
            <a:endParaRPr lang="en-US" altLang="ja-JP" dirty="0" smtClean="0"/>
          </a:p>
          <a:p>
            <a:r>
              <a:rPr lang="ja-JP" altLang="en-US" dirty="0" smtClean="0"/>
              <a:t>特に倒れた電柱などから垂れ下がっているような電線には気をつけてください</a:t>
            </a:r>
            <a:endParaRPr lang="en-US" altLang="ja-JP" dirty="0" smtClean="0"/>
          </a:p>
          <a:p>
            <a:r>
              <a:rPr lang="ja-JP" altLang="en-US" dirty="0" smtClean="0"/>
              <a:t>ものすごい高圧の電流が流れているので、触ると感電します</a:t>
            </a:r>
            <a:endParaRPr lang="en-US" altLang="ja-JP" dirty="0" smtClean="0"/>
          </a:p>
          <a:p>
            <a:r>
              <a:rPr lang="ja-JP" altLang="en-US" dirty="0" smtClean="0"/>
              <a:t>瓦礫の中を歩く時は、一歩一歩慎重に、釘やガラスの破片などを踏まないよう</a:t>
            </a:r>
            <a:r>
              <a:rPr lang="ja-JP" altLang="en-US" dirty="0" smtClean="0"/>
              <a:t>に</a:t>
            </a:r>
            <a:endParaRPr lang="en-US" altLang="ja-JP" dirty="0" smtClean="0"/>
          </a:p>
          <a:p>
            <a:r>
              <a:rPr lang="ja-JP" altLang="en-US" dirty="0" smtClean="0"/>
              <a:t>慌てずに注意しながら逃げてください</a:t>
            </a:r>
            <a:endParaRPr lang="en-US" altLang="ja-JP" dirty="0" smtClean="0"/>
          </a:p>
          <a:p>
            <a:r>
              <a:rPr lang="ja-JP" altLang="en-US" dirty="0" smtClean="0"/>
              <a:t>もしも大きな水たまりなどが避けられなくて、水の中を歩かなければならなくなったら、</a:t>
            </a:r>
            <a:endParaRPr lang="en-US" altLang="ja-JP" dirty="0" smtClean="0"/>
          </a:p>
          <a:p>
            <a:r>
              <a:rPr lang="ja-JP" altLang="en-US" dirty="0" smtClean="0"/>
              <a:t>穴が開いた場所がないか、</a:t>
            </a:r>
            <a:r>
              <a:rPr lang="ja-JP" altLang="en-US" dirty="0" smtClean="0"/>
              <a:t>すり足気味</a:t>
            </a:r>
            <a:r>
              <a:rPr lang="ja-JP" altLang="en-US" dirty="0" smtClean="0"/>
              <a:t>探り探りで</a:t>
            </a:r>
            <a:r>
              <a:rPr lang="ja-JP" altLang="en-US" dirty="0" smtClean="0"/>
              <a:t>進む</a:t>
            </a:r>
            <a:r>
              <a:rPr lang="ja-JP" altLang="en-US" dirty="0" smtClean="0"/>
              <a:t>のが良いと</a:t>
            </a:r>
            <a:r>
              <a:rPr lang="ja-JP" altLang="en-US" dirty="0" smtClean="0"/>
              <a:t>思います</a:t>
            </a:r>
            <a:r>
              <a:rPr lang="en-US" altLang="ja-JP" dirty="0" smtClean="0"/>
              <a:t/>
            </a:r>
            <a:br>
              <a:rPr lang="en-US" altLang="ja-JP" dirty="0" smtClean="0"/>
            </a:br>
            <a:r>
              <a:rPr lang="ja-JP" altLang="en-US" dirty="0" smtClean="0"/>
              <a:t>冬にお鍋をする時とかに、ガスの臭いって嗅いだことがありますか？</a:t>
            </a:r>
            <a:endParaRPr lang="en-US" altLang="ja-JP" dirty="0" smtClean="0"/>
          </a:p>
          <a:p>
            <a:r>
              <a:rPr lang="ja-JP" altLang="en-US" dirty="0" smtClean="0"/>
              <a:t>まだ嗅いだことがない人は、お家の人に頼んで、ガス管をちょっとシュッと吹かせて、臭いを覚えておくと良いかもしれません</a:t>
            </a:r>
            <a:endParaRPr lang="en-US" altLang="ja-JP" dirty="0" smtClean="0"/>
          </a:p>
          <a:p>
            <a:r>
              <a:rPr lang="ja-JP" altLang="en-US" dirty="0" smtClean="0"/>
              <a:t>ガスの臭いがしたら、その場から</a:t>
            </a:r>
            <a:r>
              <a:rPr lang="ja-JP" altLang="en-US" dirty="0" smtClean="0"/>
              <a:t>なるべく</a:t>
            </a:r>
            <a:r>
              <a:rPr lang="ja-JP" altLang="en-US" dirty="0" smtClean="0"/>
              <a:t>早く、</a:t>
            </a:r>
            <a:r>
              <a:rPr lang="ja-JP" altLang="en-US" dirty="0" smtClean="0"/>
              <a:t>遠く</a:t>
            </a:r>
            <a:r>
              <a:rPr lang="ja-JP" altLang="en-US" dirty="0" smtClean="0"/>
              <a:t>に離れて</a:t>
            </a:r>
            <a:r>
              <a:rPr lang="ja-JP" altLang="en-US" dirty="0" smtClean="0"/>
              <a:t>ください</a:t>
            </a:r>
            <a:r>
              <a:rPr lang="ja-JP" altLang="en-US" dirty="0" smtClean="0"/>
              <a:t>。ガスは引火すると爆発します。</a:t>
            </a:r>
            <a:endParaRPr lang="en-US" altLang="ja-JP" dirty="0" smtClean="0"/>
          </a:p>
          <a:p>
            <a:r>
              <a:rPr lang="ja-JP" altLang="en-US" dirty="0" smtClean="0"/>
              <a:t>街の中心の方に行くと、背の高いビルがいっぱいありますが、ビルに囲まれた場所では</a:t>
            </a:r>
            <a:endParaRPr lang="en-US" altLang="ja-JP" dirty="0" smtClean="0"/>
          </a:p>
          <a:p>
            <a:r>
              <a:rPr lang="ja-JP" altLang="en-US" dirty="0" smtClean="0"/>
              <a:t>上から割れた窓ガラスや看板が落ちてきます。</a:t>
            </a:r>
            <a:endParaRPr lang="en-US" altLang="ja-JP" dirty="0" smtClean="0"/>
          </a:p>
          <a:p>
            <a:r>
              <a:rPr lang="ja-JP" altLang="en-US" dirty="0" smtClean="0"/>
              <a:t>もし街の中で大地震が発生した時は、上からの落下物に注意して早めに公園などに避難してください</a:t>
            </a:r>
            <a:endParaRPr lang="en-US" altLang="ja-JP" dirty="0" smtClean="0"/>
          </a:p>
          <a:p>
            <a:r>
              <a:rPr lang="ja-JP" altLang="en-US" dirty="0" smtClean="0"/>
              <a:t>街の中に家があるという人は、頑丈なヘルメットを買ってもらって、避難する時にヘルメットをかぶって逃げましょう</a:t>
            </a:r>
            <a:endParaRPr lang="en-US" altLang="ja-JP" dirty="0" smtClean="0"/>
          </a:p>
          <a:p>
            <a:r>
              <a:rPr lang="ja-JP" altLang="en-US" dirty="0" smtClean="0"/>
              <a:t>ー</a:t>
            </a:r>
            <a:r>
              <a:rPr lang="ja-JP" altLang="en-US" dirty="0" smtClean="0"/>
              <a:t>ーーーーーーーーーーーーーー</a:t>
            </a:r>
            <a:endParaRPr lang="en-US" altLang="ja-JP" dirty="0" smtClean="0"/>
          </a:p>
          <a:p>
            <a:endParaRPr lang="en-US" altLang="ja-JP" dirty="0" smtClean="0"/>
          </a:p>
          <a:p>
            <a:r>
              <a:rPr lang="ja-JP" altLang="en-US" dirty="0" smtClean="0"/>
              <a:t>さっきもお話しましたが、川、水路の周りも、陥没したり、土砂崩れが起こって危険です</a:t>
            </a:r>
            <a:endParaRPr lang="en-US" altLang="ja-JP" dirty="0" smtClean="0"/>
          </a:p>
          <a:p>
            <a:endParaRPr lang="en-US" altLang="ja-JP" dirty="0" smtClean="0"/>
          </a:p>
          <a:p>
            <a:r>
              <a:rPr lang="ja-JP" altLang="en-US" dirty="0" smtClean="0"/>
              <a:t>急な斜面や、崖スレスレを通っている道は、山崩れで通れなくなることがあります</a:t>
            </a:r>
            <a:endParaRPr lang="en-US" altLang="ja-JP" dirty="0" smtClean="0"/>
          </a:p>
          <a:p>
            <a:endParaRPr lang="en-US" altLang="ja-JP" dirty="0" smtClean="0"/>
          </a:p>
          <a:p>
            <a:r>
              <a:rPr lang="ja-JP" altLang="en-US" dirty="0" smtClean="0"/>
              <a:t>避難所まで行く間、周りをよく観察して、足元にもしっかり気をつけて移動してください</a:t>
            </a:r>
            <a:endParaRPr lang="en-US" altLang="ja-JP" dirty="0" smtClean="0"/>
          </a:p>
          <a:p>
            <a:endParaRPr lang="en-US" altLang="ja-JP" dirty="0" smtClean="0"/>
          </a:p>
          <a:p>
            <a:r>
              <a:rPr lang="ja-JP" altLang="en-US" dirty="0" smtClean="0"/>
              <a:t>それでは、ここで実際の土砂災害の映像を見てみましょう</a:t>
            </a:r>
            <a:endParaRPr lang="en-US" altLang="ja-JP" dirty="0" smtClean="0"/>
          </a:p>
          <a:p>
            <a:endParaRPr lang="en-US" altLang="ja-JP" dirty="0" smtClean="0"/>
          </a:p>
          <a:p>
            <a:r>
              <a:rPr lang="en-US" altLang="ja-JP" dirty="0" smtClean="0"/>
              <a:t>------YouTube-----</a:t>
            </a:r>
          </a:p>
          <a:p>
            <a:r>
              <a:rPr lang="ja-JP" altLang="en-US" dirty="0" smtClean="0"/>
              <a:t>内閣府防災　チャンネル</a:t>
            </a:r>
            <a:endParaRPr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altLang="ja-JP" b="1" dirty="0" smtClean="0"/>
              <a:t>【</a:t>
            </a:r>
            <a:r>
              <a:rPr lang="ja-JP" altLang="en-US" b="1" dirty="0" smtClean="0"/>
              <a:t>子供版</a:t>
            </a:r>
            <a:r>
              <a:rPr lang="en-US" altLang="ja-JP" b="1" dirty="0" smtClean="0"/>
              <a:t>】【</a:t>
            </a:r>
            <a:r>
              <a:rPr lang="ja-JP" altLang="en-US" b="1" dirty="0" smtClean="0"/>
              <a:t>土砂災害編）警戒レベルに関する映像</a:t>
            </a:r>
            <a:endParaRPr lang="en-US" altLang="ja-JP" b="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altLang="ja-JP" b="1" dirty="0" smtClean="0"/>
              <a:t>https://</a:t>
            </a:r>
            <a:r>
              <a:rPr lang="en-US" altLang="ja-JP" b="1" dirty="0" err="1" smtClean="0"/>
              <a:t>www.youtube.com/watch?v</a:t>
            </a:r>
            <a:r>
              <a:rPr lang="en-US" altLang="ja-JP" b="1" dirty="0" smtClean="0"/>
              <a:t>=T03pHCj4ags&amp;list=PLNYc59m9Ue9VN4Xh596-w8ASrkhouU9iW&amp;index=8</a:t>
            </a:r>
            <a:endParaRPr lang="ja-JP" altLang="en-US" b="1" dirty="0" smtClean="0"/>
          </a:p>
          <a:p>
            <a:r>
              <a:rPr lang="en-US" altLang="ja-JP" dirty="0" smtClean="0"/>
              <a:t>1:13</a:t>
            </a:r>
            <a:r>
              <a:rPr lang="ja-JP" altLang="en-US" dirty="0" smtClean="0"/>
              <a:t>　</a:t>
            </a:r>
            <a:r>
              <a:rPr lang="en-US" altLang="ja-JP" dirty="0" smtClean="0"/>
              <a:t>〜 4:32</a:t>
            </a:r>
          </a:p>
          <a:p>
            <a:endParaRPr lang="en-US" altLang="ja-JP" dirty="0" smtClean="0"/>
          </a:p>
          <a:p>
            <a:r>
              <a:rPr lang="en-US" altLang="ja-JP" dirty="0" smtClean="0"/>
              <a:t>------------------</a:t>
            </a:r>
          </a:p>
          <a:p>
            <a:endParaRPr lang="en-US" altLang="ja-JP" dirty="0" smtClean="0"/>
          </a:p>
          <a:p>
            <a:r>
              <a:rPr lang="ja-JP" altLang="en-US" dirty="0" smtClean="0"/>
              <a:t>動画のように、一度、山が崩れだしたらもう逃げられないくらいのスピードで</a:t>
            </a:r>
            <a:endParaRPr lang="en-US" altLang="ja-JP" dirty="0" smtClean="0"/>
          </a:p>
          <a:p>
            <a:r>
              <a:rPr lang="ja-JP" altLang="en-US" dirty="0" smtClean="0"/>
              <a:t>一気に土が押し寄せてきます</a:t>
            </a:r>
            <a:endParaRPr lang="en-US" altLang="ja-JP" dirty="0" smtClean="0"/>
          </a:p>
          <a:p>
            <a:endParaRPr lang="en-US" altLang="ja-JP" dirty="0" smtClean="0"/>
          </a:p>
          <a:p>
            <a:endParaRPr lang="ja-JP" altLang="en-US" dirty="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22</a:t>
            </a:fld>
            <a:endParaRPr lang="ja-JP"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どうしたら、山崩れや崖崩れに巻き込まれないで済むのか</a:t>
            </a:r>
            <a:endParaRPr lang="en-US" altLang="ja-JP" dirty="0" smtClean="0"/>
          </a:p>
          <a:p>
            <a:endParaRPr lang="en-US" altLang="ja-JP" dirty="0" smtClean="0"/>
          </a:p>
          <a:p>
            <a:r>
              <a:rPr lang="ja-JP" altLang="en-US" dirty="0" smtClean="0"/>
              <a:t>それを教えてくれるのが</a:t>
            </a:r>
            <a:r>
              <a:rPr lang="en-US" altLang="ja-JP" dirty="0" smtClean="0"/>
              <a:t/>
            </a:r>
            <a:br>
              <a:rPr lang="en-US" altLang="ja-JP" dirty="0" smtClean="0"/>
            </a:br>
            <a:r>
              <a:rPr lang="ja-JP" altLang="en-US" dirty="0" smtClean="0"/>
              <a:t>「ハザードマップ」です</a:t>
            </a:r>
            <a:endParaRPr lang="en-US" altLang="ja-JP" dirty="0" smtClean="0"/>
          </a:p>
          <a:p>
            <a:endParaRPr lang="en-US" altLang="ja-JP" dirty="0" smtClean="0"/>
          </a:p>
          <a:p>
            <a:r>
              <a:rPr lang="ja-JP" altLang="en-US" dirty="0" smtClean="0"/>
              <a:t>「ハザードマップ」って聞いたことがありますか？（手を挙げるジェスチャー）</a:t>
            </a:r>
            <a:endParaRPr lang="en-US" altLang="ja-JP" dirty="0" smtClean="0"/>
          </a:p>
          <a:p>
            <a:r>
              <a:rPr lang="ja-JP" altLang="en-US" dirty="0" smtClean="0"/>
              <a:t>だいたい、みんな知っていますね</a:t>
            </a:r>
            <a:endParaRPr lang="en-US" altLang="ja-JP" dirty="0" smtClean="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23</a:t>
            </a:fld>
            <a:endParaRPr lang="ja-JP"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ja-JP" altLang="en-US" dirty="0" smtClean="0"/>
              <a:t>（参考の</a:t>
            </a:r>
            <a:r>
              <a:rPr lang="en-US" altLang="ja-JP" dirty="0" smtClean="0"/>
              <a:t>URL</a:t>
            </a:r>
            <a:r>
              <a:rPr lang="ja-JP" altLang="en-US" dirty="0" smtClean="0"/>
              <a:t>参照：</a:t>
            </a:r>
            <a:r>
              <a:rPr lang="en-US" altLang="ja-JP" dirty="0" smtClean="0"/>
              <a:t/>
            </a:r>
            <a:br>
              <a:rPr lang="en-US" altLang="ja-JP" dirty="0" smtClean="0"/>
            </a:br>
            <a:r>
              <a:rPr lang="ja-JP" altLang="en-US" dirty="0" smtClean="0"/>
              <a:t>講座を行う小学校の学区の地図のスクリーンショットを撮影し、</a:t>
            </a:r>
            <a:r>
              <a:rPr lang="en-US" altLang="ja-JP" dirty="0" smtClean="0"/>
              <a:t/>
            </a:r>
            <a:br>
              <a:rPr lang="en-US" altLang="ja-JP" dirty="0" smtClean="0"/>
            </a:br>
            <a:r>
              <a:rPr lang="ja-JP" altLang="en-US" dirty="0" smtClean="0"/>
              <a:t>差し変えるとベターですが、</a:t>
            </a:r>
            <a:endParaRPr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ja-JP" altLang="ja-JP" dirty="0" smtClean="0"/>
              <a:t>　</a:t>
            </a:r>
            <a:r>
              <a:rPr lang="ja-JP" altLang="en-US" dirty="0" smtClean="0"/>
              <a:t>もしも、参考のような写真の作成が難しければ、</a:t>
            </a:r>
            <a:r>
              <a:rPr lang="en-US" altLang="ja-JP" dirty="0" smtClean="0"/>
              <a:t/>
            </a:r>
            <a:br>
              <a:rPr lang="en-US" altLang="ja-JP" dirty="0" smtClean="0"/>
            </a:br>
            <a:r>
              <a:rPr lang="ja-JP" altLang="en-US" dirty="0" smtClean="0"/>
              <a:t>自治体のハザードマップの画像を使ってください）</a:t>
            </a:r>
            <a:endParaRPr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altLang="ja-JP"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ja-JP" altLang="en-US" dirty="0" smtClean="0"/>
              <a:t>ーーーーーーーー</a:t>
            </a:r>
            <a:endParaRPr lang="en-US" altLang="ja-JP" dirty="0" smtClean="0"/>
          </a:p>
          <a:p>
            <a:endParaRPr lang="en-US" altLang="ja-JP" dirty="0" smtClean="0"/>
          </a:p>
          <a:p>
            <a:r>
              <a:rPr lang="ja-JP" altLang="en-US" dirty="0" smtClean="0"/>
              <a:t>これは、みんなが今住んでいる地域の地図です。</a:t>
            </a:r>
            <a:endParaRPr lang="en-US" altLang="ja-JP" dirty="0" smtClean="0"/>
          </a:p>
          <a:p>
            <a:r>
              <a:rPr lang="ja-JP" altLang="en-US" dirty="0" smtClean="0"/>
              <a:t>赤い丸が学校のある場所です</a:t>
            </a:r>
            <a:endParaRPr lang="ja-JP" altLang="en-US" dirty="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24</a:t>
            </a:fld>
            <a:endParaRPr lang="ja-JP"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（参照の</a:t>
            </a:r>
            <a:r>
              <a:rPr lang="en-US" altLang="ja-JP" dirty="0" smtClean="0"/>
              <a:t>URL</a:t>
            </a:r>
            <a:r>
              <a:rPr lang="ja-JP" altLang="en-US" dirty="0" smtClean="0"/>
              <a:t>から、学区の画像と同じ尺度の地図の</a:t>
            </a:r>
            <a:r>
              <a:rPr lang="en-US" altLang="ja-JP" dirty="0" smtClean="0"/>
              <a:t/>
            </a:r>
            <a:br>
              <a:rPr lang="en-US" altLang="ja-JP" dirty="0" smtClean="0"/>
            </a:br>
            <a:r>
              <a:rPr lang="ja-JP" altLang="en-US" dirty="0" smtClean="0"/>
              <a:t>スクリーンショットを重ねた画像です）</a:t>
            </a:r>
            <a:endParaRPr lang="en-US" altLang="ja-JP" dirty="0" smtClean="0"/>
          </a:p>
          <a:p>
            <a:endParaRPr lang="en-US" altLang="ja-JP" dirty="0" smtClean="0"/>
          </a:p>
          <a:p>
            <a:r>
              <a:rPr lang="ja-JP" altLang="en-US" dirty="0" smtClean="0"/>
              <a:t>ーーーーーーー</a:t>
            </a:r>
            <a:endParaRPr lang="en-US" altLang="ja-JP" dirty="0" smtClean="0"/>
          </a:p>
          <a:p>
            <a:endParaRPr lang="en-US" altLang="ja-JP" dirty="0" smtClean="0"/>
          </a:p>
          <a:p>
            <a:r>
              <a:rPr lang="ja-JP" altLang="en-US" dirty="0" smtClean="0"/>
              <a:t>これが、ハザードマップを重ねた地図です</a:t>
            </a:r>
            <a:endParaRPr lang="en-US" altLang="ja-JP" dirty="0" smtClean="0"/>
          </a:p>
          <a:p>
            <a:endParaRPr lang="en-US" altLang="ja-JP" dirty="0" smtClean="0"/>
          </a:p>
          <a:p>
            <a:r>
              <a:rPr lang="ja-JP" altLang="en-US" dirty="0" smtClean="0"/>
              <a:t>青い部分は水がたまりやすくて、赤い部分は津波が来る予想がされています</a:t>
            </a:r>
            <a:endParaRPr lang="en-US" altLang="ja-JP" dirty="0" smtClean="0"/>
          </a:p>
          <a:p>
            <a:r>
              <a:rPr lang="ja-JP" altLang="en-US" dirty="0" smtClean="0"/>
              <a:t>地震や大雨の時には、この色の付いている所にある</a:t>
            </a:r>
            <a:r>
              <a:rPr lang="en-US" altLang="ja-JP" dirty="0" smtClean="0"/>
              <a:t/>
            </a:r>
            <a:br>
              <a:rPr lang="en-US" altLang="ja-JP" dirty="0" smtClean="0"/>
            </a:br>
            <a:r>
              <a:rPr lang="ja-JP" altLang="en-US" dirty="0" smtClean="0"/>
              <a:t>避難所は使えなくなる場合があります</a:t>
            </a:r>
            <a:endParaRPr lang="en-US" altLang="ja-JP" dirty="0" smtClean="0"/>
          </a:p>
          <a:p>
            <a:endParaRPr lang="en-US" altLang="ja-JP" dirty="0" smtClean="0"/>
          </a:p>
          <a:p>
            <a:r>
              <a:rPr lang="ja-JP" altLang="en-US" dirty="0" smtClean="0"/>
              <a:t>だから、避難所の候補は、家から近いところだけじゃなくって、</a:t>
            </a:r>
            <a:r>
              <a:rPr lang="en-US" altLang="ja-JP" dirty="0" smtClean="0"/>
              <a:t/>
            </a:r>
            <a:br>
              <a:rPr lang="en-US" altLang="ja-JP" dirty="0" smtClean="0"/>
            </a:br>
            <a:r>
              <a:rPr lang="ja-JP" altLang="en-US" dirty="0" smtClean="0"/>
              <a:t>遠くても、ハザードマップで色が付いていないところにある、</a:t>
            </a:r>
            <a:r>
              <a:rPr lang="en-US" altLang="ja-JP" dirty="0" smtClean="0"/>
              <a:t/>
            </a:r>
            <a:br>
              <a:rPr lang="en-US" altLang="ja-JP" dirty="0" smtClean="0"/>
            </a:br>
            <a:r>
              <a:rPr lang="ja-JP" altLang="en-US" dirty="0" smtClean="0"/>
              <a:t>安全な避難所も調べておいて、何箇所か選んでおく方が良いです</a:t>
            </a:r>
            <a:endParaRPr lang="en-US" altLang="ja-JP" dirty="0" smtClean="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25</a:t>
            </a:fld>
            <a:endParaRPr lang="ja-JP"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これは、みんながよく行く街の中心の地図です</a:t>
            </a:r>
            <a:endParaRPr lang="en-US" altLang="ja-JP" dirty="0" smtClean="0"/>
          </a:p>
          <a:p>
            <a:endParaRPr lang="en-US" altLang="ja-JP" dirty="0" smtClean="0"/>
          </a:p>
          <a:p>
            <a:r>
              <a:rPr lang="ja-JP" altLang="en-US" dirty="0" smtClean="0"/>
              <a:t>（仮の想定です：講座を行う地域の町に関連するハザードマップに差し替えしてください）</a:t>
            </a:r>
            <a:endParaRPr lang="en-US" altLang="ja-JP" dirty="0" smtClean="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26</a:t>
            </a:fld>
            <a:endParaRPr lang="ja-JP"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これがハザードマップを重ねた地図です</a:t>
            </a:r>
            <a:endParaRPr lang="en-US" altLang="ja-JP" dirty="0" smtClean="0"/>
          </a:p>
          <a:p>
            <a:endParaRPr lang="en-US" altLang="ja-JP" dirty="0" smtClean="0"/>
          </a:p>
          <a:p>
            <a:r>
              <a:rPr lang="ja-JP" altLang="en-US" dirty="0" smtClean="0"/>
              <a:t>茶色や赤の色になっている場所が、山崩れが起きやすい場所です</a:t>
            </a:r>
            <a:endParaRPr lang="en-US" altLang="ja-JP" dirty="0" smtClean="0"/>
          </a:p>
          <a:p>
            <a:endParaRPr lang="en-US" altLang="ja-JP" dirty="0" smtClean="0"/>
          </a:p>
          <a:p>
            <a:r>
              <a:rPr lang="ja-JP" altLang="en-US" dirty="0" smtClean="0"/>
              <a:t>この茶色の近くにある避難所も、地震の時には使えなくなる可能性がありますね</a:t>
            </a:r>
            <a:endParaRPr lang="en-US" altLang="ja-JP" dirty="0" smtClean="0"/>
          </a:p>
          <a:p>
            <a:endParaRPr lang="en-US" altLang="ja-JP" dirty="0" smtClean="0"/>
          </a:p>
          <a:p>
            <a:r>
              <a:rPr lang="ja-JP" altLang="en-US" dirty="0" smtClean="0"/>
              <a:t>避難所は、行き慣れた近所の施設が一番良さそうに思えるんですが、</a:t>
            </a:r>
            <a:endParaRPr lang="en-US" altLang="ja-JP" dirty="0" smtClean="0"/>
          </a:p>
          <a:p>
            <a:r>
              <a:rPr lang="ja-JP" altLang="en-US" dirty="0" smtClean="0"/>
              <a:t>もしかしたら、そこが避難者でいっぱいになって、</a:t>
            </a:r>
            <a:r>
              <a:rPr lang="en-US" altLang="ja-JP" dirty="0" smtClean="0"/>
              <a:t/>
            </a:r>
            <a:br>
              <a:rPr lang="en-US" altLang="ja-JP" dirty="0" smtClean="0"/>
            </a:br>
            <a:r>
              <a:rPr lang="ja-JP" altLang="en-US" dirty="0" smtClean="0"/>
              <a:t>入れなくなる場合もあるので</a:t>
            </a:r>
            <a:endParaRPr lang="en-US" altLang="ja-JP" dirty="0" smtClean="0"/>
          </a:p>
          <a:p>
            <a:r>
              <a:rPr lang="ja-JP" altLang="en-US" dirty="0" smtClean="0"/>
              <a:t>何箇所か行けそうな避難所の候補を選んでおく必要があります</a:t>
            </a:r>
            <a:endParaRPr lang="ja-JP" altLang="en-US" dirty="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27</a:t>
            </a:fld>
            <a:endParaRPr lang="ja-JP"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大きな地震が起きて、家に帰れなくなったら、</a:t>
            </a:r>
            <a:endParaRPr lang="en-US" altLang="ja-JP" dirty="0" smtClean="0"/>
          </a:p>
          <a:p>
            <a:r>
              <a:rPr lang="ja-JP" altLang="en-US" dirty="0" smtClean="0"/>
              <a:t>家族と待ち合わせした避難所で、しばらく暮らすこともあるかもしれません</a:t>
            </a:r>
            <a:endParaRPr lang="en-US" altLang="ja-JP" dirty="0" smtClean="0"/>
          </a:p>
          <a:p>
            <a:endParaRPr lang="en-US" altLang="ja-JP" dirty="0" smtClean="0"/>
          </a:p>
          <a:p>
            <a:r>
              <a:rPr lang="ja-JP" altLang="en-US" dirty="0" smtClean="0"/>
              <a:t>この時間の最後に、みんなに知っておいてほしいのは、</a:t>
            </a:r>
            <a:endParaRPr lang="en-US" altLang="ja-JP" dirty="0" smtClean="0"/>
          </a:p>
          <a:p>
            <a:r>
              <a:rPr lang="ja-JP" altLang="en-US" dirty="0" smtClean="0"/>
              <a:t>避難所っていうのは、</a:t>
            </a:r>
            <a:endParaRPr lang="en-US" altLang="ja-JP" dirty="0" smtClean="0"/>
          </a:p>
          <a:p>
            <a:r>
              <a:rPr lang="ja-JP" altLang="en-US" dirty="0" smtClean="0"/>
              <a:t>行けばなんでもあって、周りがなんでもしてくれるという場所ではないということです</a:t>
            </a:r>
            <a:endParaRPr lang="en-US" altLang="ja-JP" dirty="0" smtClean="0"/>
          </a:p>
          <a:p>
            <a:r>
              <a:rPr lang="ja-JP" altLang="en-US" dirty="0" smtClean="0"/>
              <a:t>避難してきた人がみんなで協力しあって、助け合って生活していく場所です</a:t>
            </a:r>
            <a:endParaRPr lang="en-US" altLang="ja-JP" dirty="0" smtClean="0"/>
          </a:p>
          <a:p>
            <a:endParaRPr lang="en-US" altLang="ja-JP" dirty="0" smtClean="0"/>
          </a:p>
          <a:p>
            <a:r>
              <a:rPr lang="ja-JP" altLang="en-US" dirty="0" smtClean="0"/>
              <a:t>だから、みんなも、もし避難所に行くことになったら、</a:t>
            </a:r>
            <a:r>
              <a:rPr lang="en-US" altLang="ja-JP" dirty="0" smtClean="0"/>
              <a:t/>
            </a:r>
            <a:br>
              <a:rPr lang="en-US" altLang="ja-JP" dirty="0" smtClean="0"/>
            </a:br>
            <a:r>
              <a:rPr lang="ja-JP" altLang="en-US" dirty="0" smtClean="0"/>
              <a:t>自分ができることを積極的に手伝ってくださいね</a:t>
            </a:r>
            <a:endParaRPr lang="ja-JP" altLang="en-US" dirty="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28</a:t>
            </a:fld>
            <a:endParaRPr lang="ja-JP"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それでは以上で前半の講座は終わります</a:t>
            </a:r>
            <a:endParaRPr lang="en-US" altLang="ja-JP" dirty="0" smtClean="0"/>
          </a:p>
          <a:p>
            <a:endParaRPr lang="en-US" altLang="ja-JP" dirty="0" smtClean="0"/>
          </a:p>
          <a:p>
            <a:r>
              <a:rPr lang="ja-JP" altLang="en-US" dirty="0" smtClean="0"/>
              <a:t>何か質問のある人？</a:t>
            </a:r>
            <a:endParaRPr lang="en-US" altLang="ja-JP" dirty="0" smtClean="0"/>
          </a:p>
          <a:p>
            <a:endParaRPr lang="en-US" altLang="ja-JP" dirty="0" smtClean="0"/>
          </a:p>
          <a:p>
            <a:r>
              <a:rPr lang="ja-JP" altLang="en-US" dirty="0" smtClean="0"/>
              <a:t>（質疑応答</a:t>
            </a:r>
            <a:r>
              <a:rPr lang="en-US" altLang="ja-JP" dirty="0" smtClean="0"/>
              <a:t>5</a:t>
            </a:r>
            <a:r>
              <a:rPr lang="ja-JP" altLang="en-US" dirty="0" smtClean="0"/>
              <a:t>分程度）</a:t>
            </a:r>
            <a:endParaRPr lang="en-US" altLang="ja-JP" dirty="0" smtClean="0"/>
          </a:p>
          <a:p>
            <a:endParaRPr lang="en-US" altLang="ja-JP" dirty="0" smtClean="0"/>
          </a:p>
          <a:p>
            <a:r>
              <a:rPr lang="ja-JP" altLang="en-US" dirty="0" smtClean="0"/>
              <a:t>（学校の先生に司会をバトンタッチ　もしくは以下の締め）</a:t>
            </a:r>
            <a:endParaRPr lang="en-US" altLang="ja-JP" dirty="0" smtClean="0"/>
          </a:p>
          <a:p>
            <a:endParaRPr lang="en-US" altLang="ja-JP" dirty="0" smtClean="0"/>
          </a:p>
          <a:p>
            <a:r>
              <a:rPr lang="ja-JP" altLang="en-US" dirty="0" smtClean="0"/>
              <a:t>それでは、前半お疲れ様でした。</a:t>
            </a:r>
            <a:r>
              <a:rPr lang="en-US" altLang="ja-JP" dirty="0" smtClean="0"/>
              <a:t/>
            </a:r>
            <a:br>
              <a:rPr lang="en-US" altLang="ja-JP" dirty="0" smtClean="0"/>
            </a:br>
            <a:r>
              <a:rPr lang="ja-JP" altLang="en-US" dirty="0" smtClean="0"/>
              <a:t>休み時間中にも、何か聞きたいことがあれば</a:t>
            </a:r>
            <a:r>
              <a:rPr lang="en-US" altLang="ja-JP" dirty="0" smtClean="0"/>
              <a:t/>
            </a:r>
            <a:br>
              <a:rPr lang="en-US" altLang="ja-JP" dirty="0" smtClean="0"/>
            </a:br>
            <a:r>
              <a:rPr lang="ja-JP" altLang="en-US" dirty="0" smtClean="0"/>
              <a:t>質問しに来てもらっても</a:t>
            </a:r>
            <a:r>
              <a:rPr lang="en-US" altLang="ja-JP" dirty="0" smtClean="0"/>
              <a:t>OK</a:t>
            </a:r>
            <a:r>
              <a:rPr lang="ja-JP" altLang="en-US" dirty="0" smtClean="0"/>
              <a:t>ですので</a:t>
            </a:r>
            <a:r>
              <a:rPr lang="en-US" altLang="ja-JP" dirty="0" smtClean="0"/>
              <a:t/>
            </a:r>
            <a:br>
              <a:rPr lang="en-US" altLang="ja-JP" dirty="0" smtClean="0"/>
            </a:br>
            <a:r>
              <a:rPr lang="ja-JP" altLang="en-US" dirty="0" smtClean="0"/>
              <a:t>聞きに来てください</a:t>
            </a:r>
            <a:endParaRPr lang="ja-JP" altLang="en-US" dirty="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29</a:t>
            </a:fld>
            <a:endParaRPr lang="ja-JP"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大きな地震だと、まず普通に立っていることはできません</a:t>
            </a:r>
            <a:endParaRPr lang="en-US" altLang="ja-JP" dirty="0" smtClean="0"/>
          </a:p>
          <a:p>
            <a:r>
              <a:rPr lang="ja-JP" altLang="en-US" dirty="0" smtClean="0"/>
              <a:t>揺れてる中で、立ち続けていたら、周りの家具にぶつかったりして</a:t>
            </a:r>
            <a:endParaRPr lang="en-US" altLang="ja-JP" dirty="0" smtClean="0"/>
          </a:p>
          <a:p>
            <a:r>
              <a:rPr lang="ja-JP" altLang="en-US" dirty="0" smtClean="0"/>
              <a:t>頭を打って怪我をしてしまいます</a:t>
            </a:r>
            <a:endParaRPr lang="en-US" altLang="ja-JP" dirty="0" smtClean="0"/>
          </a:p>
          <a:p>
            <a:endParaRPr lang="en-US" altLang="ja-JP" dirty="0" smtClean="0"/>
          </a:p>
          <a:p>
            <a:r>
              <a:rPr lang="ja-JP" altLang="en-US" dirty="0" smtClean="0"/>
              <a:t>なので、学校の防災訓練でもやっていると思うんですが、</a:t>
            </a:r>
            <a:r>
              <a:rPr lang="en-US" altLang="ja-JP" dirty="0" smtClean="0"/>
              <a:t/>
            </a:r>
            <a:br>
              <a:rPr lang="en-US" altLang="ja-JP" dirty="0" smtClean="0"/>
            </a:br>
            <a:r>
              <a:rPr lang="ja-JP" altLang="en-US" dirty="0" smtClean="0"/>
              <a:t>まずは机の下とかに隠れて、頭を守って</a:t>
            </a:r>
            <a:endParaRPr lang="en-US" altLang="ja-JP" dirty="0" smtClean="0"/>
          </a:p>
          <a:p>
            <a:r>
              <a:rPr lang="ja-JP" altLang="en-US" dirty="0" smtClean="0"/>
              <a:t>ダンゴムシのポーズになります</a:t>
            </a:r>
            <a:endParaRPr lang="en-US" altLang="ja-JP" dirty="0" smtClean="0"/>
          </a:p>
          <a:p>
            <a:r>
              <a:rPr lang="ja-JP" altLang="en-US" dirty="0" smtClean="0"/>
              <a:t>隠れる机が無かったとしても、低い姿勢をとって</a:t>
            </a:r>
            <a:endParaRPr lang="en-US" altLang="ja-JP" dirty="0" smtClean="0"/>
          </a:p>
          <a:p>
            <a:r>
              <a:rPr lang="ja-JP" altLang="en-US" dirty="0" smtClean="0"/>
              <a:t>揺れが収まるのを待ってください</a:t>
            </a:r>
            <a:endParaRPr lang="en-US" altLang="ja-JP" dirty="0" smtClean="0"/>
          </a:p>
          <a:p>
            <a:r>
              <a:rPr lang="ja-JP" altLang="en-US" dirty="0" smtClean="0"/>
              <a:t>その時にもし、クッションなどが周りにあったら、</a:t>
            </a:r>
            <a:r>
              <a:rPr lang="en-US" altLang="ja-JP" dirty="0" smtClean="0"/>
              <a:t/>
            </a:r>
            <a:br>
              <a:rPr lang="en-US" altLang="ja-JP" dirty="0" smtClean="0"/>
            </a:br>
            <a:r>
              <a:rPr lang="ja-JP" altLang="en-US" dirty="0" smtClean="0"/>
              <a:t>クッションで頭や首の後ろを守ってください</a:t>
            </a:r>
            <a:endParaRPr lang="en-US" altLang="ja-JP" dirty="0" smtClean="0"/>
          </a:p>
          <a:p>
            <a:endParaRPr lang="en-US" altLang="ja-JP" dirty="0" smtClean="0"/>
          </a:p>
          <a:p>
            <a:r>
              <a:rPr lang="ja-JP" altLang="en-US" dirty="0" smtClean="0"/>
              <a:t>グラグラグラ、揺れが収まりました</a:t>
            </a:r>
            <a:endParaRPr lang="en-US" altLang="ja-JP" dirty="0" smtClean="0"/>
          </a:p>
          <a:p>
            <a:r>
              <a:rPr lang="ja-JP" altLang="en-US" dirty="0" smtClean="0"/>
              <a:t>じゃあ次にどうしますか？</a:t>
            </a:r>
            <a:br>
              <a:rPr lang="ja-JP" altLang="en-US" dirty="0" smtClean="0"/>
            </a:br>
            <a:r>
              <a:rPr lang="ja-JP" altLang="en-US" dirty="0" smtClean="0"/>
              <a:t/>
            </a:r>
            <a:br>
              <a:rPr lang="ja-JP" altLang="en-US" dirty="0" smtClean="0"/>
            </a:br>
            <a:r>
              <a:rPr lang="ja-JP" altLang="en-US" dirty="0" smtClean="0"/>
              <a:t/>
            </a:r>
            <a:br>
              <a:rPr lang="ja-JP" altLang="en-US" dirty="0" smtClean="0"/>
            </a:br>
            <a:endParaRPr lang="ja-JP" altLang="en-US" dirty="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3</a:t>
            </a:fld>
            <a:endParaRPr lang="ja-JP"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lnSpcReduction="10000"/>
          </a:bodyPr>
          <a:lstStyle/>
          <a:p>
            <a:r>
              <a:rPr lang="ja-JP" altLang="en-US" dirty="0" smtClean="0"/>
              <a:t>学校にいる時の避難訓練では、地震が起きたら</a:t>
            </a:r>
            <a:br>
              <a:rPr lang="ja-JP" altLang="en-US" dirty="0" smtClean="0"/>
            </a:br>
            <a:r>
              <a:rPr lang="ja-JP" altLang="en-US" dirty="0" smtClean="0"/>
              <a:t>揺れが収まるのを待って、</a:t>
            </a:r>
            <a:br>
              <a:rPr lang="ja-JP" altLang="en-US" dirty="0" smtClean="0"/>
            </a:br>
            <a:r>
              <a:rPr lang="ja-JP" altLang="en-US" dirty="0" smtClean="0"/>
              <a:t>先生と一緒にみんなで校庭に避難しますよね</a:t>
            </a:r>
            <a:br>
              <a:rPr lang="ja-JP" altLang="en-US" dirty="0" smtClean="0"/>
            </a:br>
            <a:r>
              <a:rPr lang="ja-JP" altLang="en-US" dirty="0" smtClean="0"/>
              <a:t/>
            </a:r>
            <a:br>
              <a:rPr lang="ja-JP" altLang="en-US" dirty="0" smtClean="0"/>
            </a:br>
            <a:r>
              <a:rPr lang="ja-JP" altLang="en-US" dirty="0" smtClean="0"/>
              <a:t>実は、家にいる時に地震が起きても</a:t>
            </a:r>
            <a:endParaRPr lang="en-US" altLang="ja-JP" dirty="0" smtClean="0"/>
          </a:p>
          <a:p>
            <a:r>
              <a:rPr lang="ja-JP" altLang="en-US" dirty="0" smtClean="0"/>
              <a:t>全く同じように行動します。</a:t>
            </a:r>
            <a:r>
              <a:rPr lang="en-US" altLang="ja-JP" dirty="0" smtClean="0"/>
              <a:t/>
            </a:r>
            <a:br>
              <a:rPr lang="en-US" altLang="ja-JP" dirty="0" smtClean="0"/>
            </a:br>
            <a:r>
              <a:rPr lang="en-US" altLang="ja-JP" dirty="0" smtClean="0"/>
              <a:t/>
            </a:r>
            <a:br>
              <a:rPr lang="en-US" altLang="ja-JP" dirty="0" smtClean="0"/>
            </a:br>
            <a:r>
              <a:rPr lang="ja-JP" altLang="en-US" dirty="0" smtClean="0"/>
              <a:t>例えばこの写真のような「避難場所」の看板が立ってる公園なんかが近くにあったら</a:t>
            </a:r>
            <a:br>
              <a:rPr lang="ja-JP" altLang="en-US" dirty="0" smtClean="0"/>
            </a:br>
            <a:r>
              <a:rPr lang="ja-JP" altLang="en-US" dirty="0" smtClean="0"/>
              <a:t>そういう公園に避難してしばらく待つのが良いと思います</a:t>
            </a:r>
            <a:endParaRPr lang="en-US" altLang="ja-JP" dirty="0" smtClean="0"/>
          </a:p>
          <a:p>
            <a:endParaRPr lang="en-US" altLang="ja-JP" dirty="0" smtClean="0"/>
          </a:p>
          <a:p>
            <a:r>
              <a:rPr lang="ja-JP" altLang="en-US" dirty="0" smtClean="0"/>
              <a:t>避難する時に確認してほしいことは</a:t>
            </a:r>
            <a:endParaRPr lang="en-US" altLang="ja-JP" dirty="0" smtClean="0"/>
          </a:p>
          <a:p>
            <a:r>
              <a:rPr lang="ja-JP" altLang="en-US" dirty="0" smtClean="0"/>
              <a:t>「落ちてこない、倒れてこない、移動してこない」の３つです</a:t>
            </a:r>
            <a:endParaRPr lang="en-US" altLang="ja-JP" dirty="0" smtClean="0"/>
          </a:p>
          <a:p>
            <a:r>
              <a:rPr lang="ja-JP" altLang="en-US" dirty="0" smtClean="0"/>
              <a:t>上からものが落ちてこないか、周りの壁や電柱、木などが倒れてこないか、</a:t>
            </a:r>
            <a:endParaRPr lang="en-US" altLang="ja-JP" dirty="0" smtClean="0"/>
          </a:p>
          <a:p>
            <a:r>
              <a:rPr lang="ja-JP" altLang="en-US" dirty="0" smtClean="0"/>
              <a:t>駐車場の車やなんかも、バウンバウン、と跳ねてきます</a:t>
            </a:r>
            <a:endParaRPr lang="en-US" altLang="ja-JP" dirty="0" smtClean="0"/>
          </a:p>
          <a:p>
            <a:r>
              <a:rPr lang="ja-JP" altLang="en-US" dirty="0" smtClean="0"/>
              <a:t>車はものすごい重さがあるので、跳ねてくる車にぶつかったり、車と車の間に挟まったら大怪我をします</a:t>
            </a:r>
            <a:endParaRPr lang="en-US" altLang="ja-JP" dirty="0" smtClean="0"/>
          </a:p>
          <a:p>
            <a:r>
              <a:rPr lang="ja-JP" altLang="en-US" dirty="0" smtClean="0"/>
              <a:t>だから、「落ちてこない、倒れてこない、移動してくるものがない」を確認して、広い場所に逃げましょう</a:t>
            </a:r>
            <a:endParaRPr lang="en-US" altLang="ja-JP" dirty="0" smtClean="0"/>
          </a:p>
          <a:p>
            <a:endParaRPr lang="en-US" altLang="ja-JP" dirty="0" smtClean="0"/>
          </a:p>
          <a:p>
            <a:r>
              <a:rPr lang="ja-JP" altLang="en-US" dirty="0" smtClean="0"/>
              <a:t>なんで家の外に出なきゃならないのかというと、家の中にいると、</a:t>
            </a:r>
            <a:endParaRPr lang="en-US" altLang="ja-JP" dirty="0" smtClean="0"/>
          </a:p>
          <a:p>
            <a:r>
              <a:rPr lang="ja-JP" altLang="en-US" dirty="0" smtClean="0"/>
              <a:t>家が歪んでドアが開けられなくなって、閉じ込められることがあるんです</a:t>
            </a:r>
            <a:endParaRPr lang="en-US" altLang="ja-JP" dirty="0" smtClean="0"/>
          </a:p>
          <a:p>
            <a:r>
              <a:rPr lang="ja-JP" altLang="en-US" dirty="0" smtClean="0"/>
              <a:t>だから、揺れが収まったら、一度家の外に出るほうが安心な場合が多いです</a:t>
            </a:r>
            <a:endParaRPr lang="en-US" altLang="ja-JP" dirty="0" smtClean="0"/>
          </a:p>
          <a:p>
            <a:r>
              <a:rPr lang="ja-JP" altLang="en-US" dirty="0" smtClean="0"/>
              <a:t>ただ、慌てて外に飛び出して、上からものが落ちてきて、</a:t>
            </a:r>
            <a:endParaRPr lang="en-US" altLang="ja-JP" dirty="0" smtClean="0"/>
          </a:p>
          <a:p>
            <a:r>
              <a:rPr lang="ja-JP" altLang="en-US" dirty="0" smtClean="0"/>
              <a:t>それにぶつかって大怪我をしてしまうのは避けないといけないので</a:t>
            </a:r>
            <a:endParaRPr lang="en-US" altLang="ja-JP" dirty="0" smtClean="0"/>
          </a:p>
          <a:p>
            <a:r>
              <a:rPr lang="ja-JP" altLang="en-US" dirty="0" smtClean="0"/>
              <a:t>なるべく落ち着いて、周りをよく見て、</a:t>
            </a:r>
            <a:r>
              <a:rPr lang="en-US" altLang="ja-JP" dirty="0" smtClean="0"/>
              <a:t/>
            </a:r>
            <a:br>
              <a:rPr lang="en-US" altLang="ja-JP" dirty="0" smtClean="0"/>
            </a:br>
            <a:r>
              <a:rPr lang="ja-JP" altLang="en-US" dirty="0" smtClean="0"/>
              <a:t>地震がおさまった段階で、素早く移動するようにしてください</a:t>
            </a:r>
            <a:endParaRPr lang="en-US" altLang="ja-JP" dirty="0" smtClean="0"/>
          </a:p>
          <a:p>
            <a:endParaRPr lang="en-US" altLang="ja-JP" dirty="0" smtClean="0"/>
          </a:p>
          <a:p>
            <a:r>
              <a:rPr lang="ja-JP" altLang="en-US" dirty="0" smtClean="0"/>
              <a:t/>
            </a:r>
            <a:br>
              <a:rPr lang="ja-JP" altLang="en-US" dirty="0" smtClean="0"/>
            </a:br>
            <a:r>
              <a:rPr lang="ja-JP" altLang="en-US" dirty="0" smtClean="0"/>
              <a:t/>
            </a:r>
            <a:br>
              <a:rPr lang="ja-JP" altLang="en-US" dirty="0" smtClean="0"/>
            </a:br>
            <a:r>
              <a:rPr lang="ja-JP" altLang="en-US" dirty="0" smtClean="0"/>
              <a:t/>
            </a:r>
            <a:br>
              <a:rPr lang="ja-JP" altLang="en-US" dirty="0" smtClean="0"/>
            </a:br>
            <a:r>
              <a:rPr lang="ja-JP" altLang="en-US" dirty="0" smtClean="0"/>
              <a:t/>
            </a:r>
            <a:br>
              <a:rPr lang="ja-JP" altLang="en-US" dirty="0" smtClean="0"/>
            </a:br>
            <a:endParaRPr lang="ja-JP" altLang="en-US" dirty="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4</a:t>
            </a:fld>
            <a:endParaRPr lang="ja-JP"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もうみんなは小学４年生だから、たまに一人で、</a:t>
            </a:r>
            <a:r>
              <a:rPr lang="en-US" altLang="ja-JP" dirty="0" smtClean="0"/>
              <a:t/>
            </a:r>
            <a:br>
              <a:rPr lang="en-US" altLang="ja-JP" dirty="0" smtClean="0"/>
            </a:br>
            <a:r>
              <a:rPr lang="ja-JP" altLang="en-US" dirty="0" smtClean="0"/>
              <a:t>おうちでお留守番することもあるんじゃないかと思います</a:t>
            </a:r>
            <a:endParaRPr lang="en-US" altLang="ja-JP" dirty="0" smtClean="0"/>
          </a:p>
          <a:p>
            <a:endParaRPr lang="en-US" altLang="ja-JP" dirty="0" smtClean="0"/>
          </a:p>
          <a:p>
            <a:r>
              <a:rPr lang="ja-JP" altLang="en-US" dirty="0" smtClean="0"/>
              <a:t>もし、家に一人でいたり、もしくは子供達だけでいる時に、大きな地震が起きたら</a:t>
            </a:r>
            <a:endParaRPr lang="en-US" altLang="ja-JP" dirty="0" smtClean="0"/>
          </a:p>
          <a:p>
            <a:r>
              <a:rPr lang="ja-JP" altLang="en-US" dirty="0" smtClean="0"/>
              <a:t>まずは、自分たちだけでも安全な「避難場所」に移動することをしてください</a:t>
            </a:r>
            <a:endParaRPr lang="en-US" altLang="ja-JP" dirty="0" smtClean="0"/>
          </a:p>
          <a:p>
            <a:r>
              <a:rPr lang="ja-JP" altLang="en-US" dirty="0" smtClean="0"/>
              <a:t>おうちの人に、どこが、家から一番近い「避難場所」になるか、</a:t>
            </a:r>
            <a:r>
              <a:rPr lang="en-US" altLang="ja-JP" dirty="0" smtClean="0"/>
              <a:t/>
            </a:r>
            <a:br>
              <a:rPr lang="en-US" altLang="ja-JP" dirty="0" smtClean="0"/>
            </a:br>
            <a:r>
              <a:rPr lang="ja-JP" altLang="en-US" dirty="0" smtClean="0"/>
              <a:t>家の周りを確認してもらってください</a:t>
            </a:r>
            <a:endParaRPr lang="en-US" altLang="ja-JP" dirty="0" smtClean="0"/>
          </a:p>
          <a:p>
            <a:endParaRPr lang="en-US" altLang="ja-JP" dirty="0" smtClean="0"/>
          </a:p>
          <a:p>
            <a:r>
              <a:rPr lang="ja-JP" altLang="en-US" dirty="0" smtClean="0"/>
              <a:t>逃げる時、もしも余裕があれば、</a:t>
            </a:r>
            <a:r>
              <a:rPr lang="en-US" altLang="ja-JP" dirty="0" smtClean="0"/>
              <a:t/>
            </a:r>
            <a:br>
              <a:rPr lang="en-US" altLang="ja-JP" dirty="0" smtClean="0"/>
            </a:br>
            <a:r>
              <a:rPr lang="ja-JP" altLang="en-US" dirty="0" smtClean="0"/>
              <a:t>２時間目の授業でお話する</a:t>
            </a:r>
            <a:r>
              <a:rPr lang="en-US" altLang="ja-JP" dirty="0" smtClean="0"/>
              <a:t/>
            </a:r>
            <a:br>
              <a:rPr lang="en-US" altLang="ja-JP" dirty="0" smtClean="0"/>
            </a:br>
            <a:r>
              <a:rPr lang="ja-JP" altLang="en-US" dirty="0" smtClean="0"/>
              <a:t>「防災ポーチ」や「避難リュック」を持っていけたらベストですけど</a:t>
            </a:r>
            <a:endParaRPr lang="en-US" altLang="ja-JP" dirty="0" smtClean="0"/>
          </a:p>
          <a:p>
            <a:r>
              <a:rPr lang="ja-JP" altLang="en-US" dirty="0" smtClean="0"/>
              <a:t>とてもじゃないけど、持っていける状態じゃないなと思ったら、</a:t>
            </a:r>
            <a:endParaRPr lang="en-US" altLang="ja-JP" dirty="0" smtClean="0"/>
          </a:p>
          <a:p>
            <a:r>
              <a:rPr lang="ja-JP" altLang="en-US" dirty="0" smtClean="0"/>
              <a:t>何も持たずに靴だけは履いて、出てくださいね</a:t>
            </a:r>
            <a:endParaRPr lang="ja-JP" altLang="en-US" dirty="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5</a:t>
            </a:fld>
            <a:endParaRPr lang="ja-JP"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地震の後は、</a:t>
            </a:r>
            <a:endParaRPr lang="en-US" altLang="ja-JP" dirty="0" smtClean="0"/>
          </a:p>
          <a:p>
            <a:r>
              <a:rPr lang="ja-JP" altLang="en-US" dirty="0" smtClean="0"/>
              <a:t>停電になって、電気が使えなくなったり、</a:t>
            </a:r>
            <a:endParaRPr lang="en-US" altLang="ja-JP" dirty="0" smtClean="0"/>
          </a:p>
          <a:p>
            <a:r>
              <a:rPr lang="ja-JP" altLang="en-US" dirty="0" smtClean="0"/>
              <a:t>水道管が壊れて、水が止まったりもするんですが</a:t>
            </a:r>
            <a:endParaRPr lang="en-US" altLang="ja-JP" dirty="0" smtClean="0"/>
          </a:p>
          <a:p>
            <a:r>
              <a:rPr lang="ja-JP" altLang="en-US" dirty="0" smtClean="0"/>
              <a:t>一番怖いのは、火事が起きることです。</a:t>
            </a:r>
            <a:endParaRPr lang="en-US" altLang="ja-JP" dirty="0" smtClean="0"/>
          </a:p>
          <a:p>
            <a:endParaRPr lang="en-US" altLang="ja-JP" dirty="0" smtClean="0"/>
          </a:p>
          <a:p>
            <a:r>
              <a:rPr lang="ja-JP" altLang="en-US" dirty="0" smtClean="0"/>
              <a:t>たとえ自分の家が火事にならなくても、周りの家が火事になったら</a:t>
            </a:r>
            <a:endParaRPr lang="en-US" altLang="ja-JP" dirty="0" smtClean="0"/>
          </a:p>
          <a:p>
            <a:r>
              <a:rPr lang="ja-JP" altLang="en-US" dirty="0" smtClean="0"/>
              <a:t>自分の家も巻き込まれて燃えてしまうことがあります</a:t>
            </a:r>
            <a:endParaRPr lang="en-US" altLang="ja-JP" dirty="0" smtClean="0"/>
          </a:p>
          <a:p>
            <a:endParaRPr lang="en-US" altLang="ja-JP" dirty="0" smtClean="0"/>
          </a:p>
          <a:p>
            <a:r>
              <a:rPr lang="ja-JP" altLang="en-US" dirty="0" smtClean="0"/>
              <a:t>地震の時、消防車はなかなか来れないので</a:t>
            </a:r>
            <a:endParaRPr lang="en-US" altLang="ja-JP" dirty="0" smtClean="0"/>
          </a:p>
          <a:p>
            <a:r>
              <a:rPr lang="ja-JP" altLang="en-US" dirty="0" smtClean="0"/>
              <a:t>普段の火事よりもどんどん燃え広がってしまいます</a:t>
            </a:r>
            <a:endParaRPr lang="en-US" altLang="ja-JP" dirty="0" smtClean="0"/>
          </a:p>
          <a:p>
            <a:endParaRPr lang="en-US" altLang="ja-JP" dirty="0" smtClean="0"/>
          </a:p>
          <a:p>
            <a:r>
              <a:rPr lang="ja-JP" altLang="en-US" dirty="0" smtClean="0"/>
              <a:t>だから安全が確認されるまで、家に戻るのは危険です</a:t>
            </a:r>
            <a:endParaRPr lang="ja-JP" altLang="en-US" dirty="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6</a:t>
            </a:fld>
            <a:endParaRPr lang="ja-JP"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これは、</a:t>
            </a:r>
            <a:r>
              <a:rPr lang="en-US" altLang="ja-JP" dirty="0" smtClean="0"/>
              <a:t>2014</a:t>
            </a:r>
            <a:r>
              <a:rPr lang="ja-JP" altLang="en-US" dirty="0" smtClean="0"/>
              <a:t>年の１月に石川県で起きた地震の記録です</a:t>
            </a:r>
            <a:endParaRPr lang="en-US" altLang="ja-JP" dirty="0" smtClean="0"/>
          </a:p>
          <a:p>
            <a:endParaRPr lang="en-US" altLang="ja-JP" dirty="0" smtClean="0"/>
          </a:p>
          <a:p>
            <a:r>
              <a:rPr lang="ja-JP" altLang="en-US" dirty="0" smtClean="0"/>
              <a:t>この黄色い部分を見ると、１時間の間に５回も</a:t>
            </a:r>
            <a:r>
              <a:rPr lang="en-US" altLang="ja-JP" dirty="0" smtClean="0"/>
              <a:t/>
            </a:r>
            <a:br>
              <a:rPr lang="en-US" altLang="ja-JP" dirty="0" smtClean="0"/>
            </a:br>
            <a:r>
              <a:rPr lang="ja-JP" altLang="en-US" dirty="0" smtClean="0"/>
              <a:t>次から次へど大きな地震が起きて、</a:t>
            </a:r>
            <a:r>
              <a:rPr lang="en-US" altLang="ja-JP" dirty="0" smtClean="0"/>
              <a:t/>
            </a:r>
            <a:br>
              <a:rPr lang="en-US" altLang="ja-JP" dirty="0" smtClean="0"/>
            </a:br>
            <a:r>
              <a:rPr lang="ja-JP" altLang="en-US" dirty="0" smtClean="0"/>
              <a:t>最初の地震では大丈夫だった家も、どんどん倒れていきました</a:t>
            </a:r>
            <a:endParaRPr lang="en-US" altLang="ja-JP" dirty="0" smtClean="0"/>
          </a:p>
          <a:p>
            <a:endParaRPr lang="en-US" altLang="ja-JP" dirty="0" smtClean="0"/>
          </a:p>
          <a:p>
            <a:r>
              <a:rPr lang="ja-JP" altLang="en-US" dirty="0" smtClean="0"/>
              <a:t>最初の震度５強の地震の後、</a:t>
            </a:r>
            <a:r>
              <a:rPr lang="en-US" altLang="ja-JP" dirty="0" smtClean="0"/>
              <a:t/>
            </a:r>
            <a:br>
              <a:rPr lang="en-US" altLang="ja-JP" dirty="0" smtClean="0"/>
            </a:br>
            <a:r>
              <a:rPr lang="ja-JP" altLang="en-US" dirty="0" smtClean="0"/>
              <a:t>４分後に、最大震度７の一番大きな地震が起きました</a:t>
            </a:r>
            <a:endParaRPr lang="en-US" altLang="ja-JP" dirty="0" smtClean="0"/>
          </a:p>
          <a:p>
            <a:r>
              <a:rPr lang="ja-JP" altLang="en-US" dirty="0" smtClean="0"/>
              <a:t>この４分間の間に、逃げるか逃げないかが命に関わってきます</a:t>
            </a:r>
            <a:endParaRPr lang="ja-JP" altLang="en-US" dirty="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7</a:t>
            </a:fld>
            <a:endParaRPr lang="ja-JP"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en-US" altLang="ja-JP" dirty="0" smtClean="0"/>
              <a:t>2016</a:t>
            </a:r>
            <a:r>
              <a:rPr lang="ja-JP" altLang="en-US" dirty="0" smtClean="0"/>
              <a:t>年の熊本地震では、</a:t>
            </a:r>
            <a:endParaRPr lang="en-US" altLang="ja-JP" dirty="0" smtClean="0"/>
          </a:p>
          <a:p>
            <a:r>
              <a:rPr lang="ja-JP" altLang="en-US" dirty="0" smtClean="0"/>
              <a:t>しばらく地震が減ってきて、もう大丈夫だろうと油断していたら、</a:t>
            </a:r>
            <a:r>
              <a:rPr lang="en-US" altLang="ja-JP" dirty="0" smtClean="0"/>
              <a:t/>
            </a:r>
            <a:br>
              <a:rPr lang="en-US" altLang="ja-JP" dirty="0" smtClean="0"/>
            </a:br>
            <a:r>
              <a:rPr lang="ja-JP" altLang="en-US" dirty="0" smtClean="0"/>
              <a:t>２日後に、最初の地震と同じくらいの</a:t>
            </a:r>
            <a:endParaRPr lang="en-US" altLang="ja-JP" dirty="0" smtClean="0"/>
          </a:p>
          <a:p>
            <a:r>
              <a:rPr lang="ja-JP" altLang="en-US" dirty="0" smtClean="0"/>
              <a:t>震度７の大きな地震が来て、</a:t>
            </a:r>
            <a:r>
              <a:rPr lang="en-US" altLang="ja-JP" dirty="0" smtClean="0"/>
              <a:t/>
            </a:r>
            <a:br>
              <a:rPr lang="en-US" altLang="ja-JP" dirty="0" smtClean="0"/>
            </a:br>
            <a:r>
              <a:rPr lang="ja-JP" altLang="en-US" dirty="0" smtClean="0"/>
              <a:t>倒れないだろうと思っていた新しい家も、次々と倒れてしまいました</a:t>
            </a:r>
            <a:endParaRPr lang="en-US" altLang="ja-JP" dirty="0" smtClean="0"/>
          </a:p>
          <a:p>
            <a:endParaRPr lang="en-US" altLang="ja-JP" dirty="0" smtClean="0"/>
          </a:p>
          <a:p>
            <a:r>
              <a:rPr lang="ja-JP" altLang="en-US" dirty="0" smtClean="0"/>
              <a:t>じゃあ、どうしたら助かるの？というと、</a:t>
            </a:r>
            <a:r>
              <a:rPr lang="en-US" altLang="ja-JP" dirty="0" smtClean="0"/>
              <a:t/>
            </a:r>
            <a:br>
              <a:rPr lang="en-US" altLang="ja-JP" dirty="0" smtClean="0"/>
            </a:br>
            <a:r>
              <a:rPr lang="ja-JP" altLang="en-US" dirty="0" smtClean="0"/>
              <a:t>頻繁にグラグラ揺れている間は、しばらく</a:t>
            </a:r>
            <a:r>
              <a:rPr lang="en-US" altLang="ja-JP" dirty="0" smtClean="0"/>
              <a:t/>
            </a:r>
            <a:br>
              <a:rPr lang="en-US" altLang="ja-JP" dirty="0" smtClean="0"/>
            </a:br>
            <a:r>
              <a:rPr lang="ja-JP" altLang="en-US" dirty="0" smtClean="0"/>
              <a:t>地震では絶対に壊れないように頑丈に作られている建物で暮らす、</a:t>
            </a:r>
            <a:r>
              <a:rPr lang="en-US" altLang="ja-JP" dirty="0" smtClean="0"/>
              <a:t/>
            </a:r>
            <a:br>
              <a:rPr lang="en-US" altLang="ja-JP" dirty="0" smtClean="0"/>
            </a:br>
            <a:r>
              <a:rPr lang="ja-JP" altLang="en-US" dirty="0" smtClean="0"/>
              <a:t>というのが必要になってきます</a:t>
            </a:r>
            <a:endParaRPr lang="en-US" altLang="ja-JP" dirty="0" smtClean="0"/>
          </a:p>
          <a:p>
            <a:r>
              <a:rPr lang="ja-JP" altLang="en-US" dirty="0" smtClean="0"/>
              <a:t>それが、みんなが今いる、小学校の体育館のような「避難所」です</a:t>
            </a:r>
            <a:endParaRPr lang="ja-JP" altLang="en-US" dirty="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8</a:t>
            </a:fld>
            <a:endParaRPr lang="ja-JP"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ja-JP" altLang="en-US" dirty="0" smtClean="0"/>
              <a:t>今までのお話の中で「避難場所」と「避難所」という２つの言葉が出てきました</a:t>
            </a:r>
            <a:endParaRPr lang="en-US" altLang="ja-JP" dirty="0" smtClean="0"/>
          </a:p>
          <a:p>
            <a:endParaRPr lang="en-US" altLang="ja-JP" dirty="0" smtClean="0"/>
          </a:p>
          <a:p>
            <a:r>
              <a:rPr lang="ja-JP" altLang="en-US" dirty="0" smtClean="0"/>
              <a:t>みなさんは、避難場所と、避難所の違いを知っていますか？</a:t>
            </a:r>
            <a:endParaRPr lang="en-US" altLang="ja-JP" dirty="0" smtClean="0"/>
          </a:p>
          <a:p>
            <a:endParaRPr lang="en-US" altLang="ja-JP" dirty="0" smtClean="0"/>
          </a:p>
          <a:p>
            <a:r>
              <a:rPr lang="ja-JP" altLang="en-US" dirty="0" smtClean="0"/>
              <a:t>知っている子？（手を上げさせる、可能であれば答えさせる）</a:t>
            </a:r>
            <a:endParaRPr lang="en-US" altLang="ja-JP" dirty="0" smtClean="0"/>
          </a:p>
          <a:p>
            <a:endParaRPr lang="en-US" altLang="ja-JP" dirty="0" smtClean="0"/>
          </a:p>
          <a:p>
            <a:r>
              <a:rPr lang="ja-JP" altLang="en-US" dirty="0" smtClean="0"/>
              <a:t>よく知っていますね！そうです</a:t>
            </a:r>
            <a:endParaRPr lang="en-US" altLang="ja-JP" dirty="0" smtClean="0"/>
          </a:p>
          <a:p>
            <a:endParaRPr lang="en-US" altLang="ja-JP" dirty="0" smtClean="0"/>
          </a:p>
        </p:txBody>
      </p:sp>
      <p:sp>
        <p:nvSpPr>
          <p:cNvPr id="4" name="スライド番号プレースホルダ 3"/>
          <p:cNvSpPr>
            <a:spLocks noGrp="1"/>
          </p:cNvSpPr>
          <p:nvPr>
            <p:ph type="sldNum" sz="quarter" idx="10"/>
          </p:nvPr>
        </p:nvSpPr>
        <p:spPr/>
        <p:txBody>
          <a:bodyPr/>
          <a:lstStyle/>
          <a:p>
            <a:fld id="{CA305542-24C1-5D45-A3C1-A86701442D18}" type="slidenum">
              <a:rPr lang="ja-JP" altLang="en-US" smtClean="0"/>
              <a:pPr/>
              <a:t>9</a:t>
            </a:fld>
            <a:endParaRPr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 サブタイトルの書式設定</a:t>
            </a:r>
            <a:endParaRPr lang="ja-JP" altLang="en-US"/>
          </a:p>
        </p:txBody>
      </p:sp>
      <p:sp>
        <p:nvSpPr>
          <p:cNvPr id="4" name="日付プレースホルダ 3"/>
          <p:cNvSpPr>
            <a:spLocks noGrp="1"/>
          </p:cNvSpPr>
          <p:nvPr>
            <p:ph type="dt" sz="half" idx="10"/>
          </p:nvPr>
        </p:nvSpPr>
        <p:spPr/>
        <p:txBody>
          <a:bodyPr/>
          <a:lstStyle/>
          <a:p>
            <a:fld id="{06BB190A-D7A0-0443-A8D6-D7884F68D9AC}" type="datetimeFigureOut">
              <a:rPr lang="ja-JP" altLang="en-US" smtClean="0"/>
              <a:pPr/>
              <a:t>24.12.5</a:t>
            </a:fld>
            <a:endParaRPr lang="ja-JP" altLang="en-US"/>
          </a:p>
        </p:txBody>
      </p:sp>
      <p:sp>
        <p:nvSpPr>
          <p:cNvPr id="5" name="フッター プレースホルダ 4"/>
          <p:cNvSpPr>
            <a:spLocks noGrp="1"/>
          </p:cNvSpPr>
          <p:nvPr>
            <p:ph type="ftr" sz="quarter" idx="11"/>
          </p:nvPr>
        </p:nvSpPr>
        <p:spPr/>
        <p:txBody>
          <a:bodyPr/>
          <a:lstStyle/>
          <a:p>
            <a:endParaRPr lang="ja-JP" altLang="en-US"/>
          </a:p>
        </p:txBody>
      </p:sp>
      <p:sp>
        <p:nvSpPr>
          <p:cNvPr id="6" name="スライド番号プレースホルダ 5"/>
          <p:cNvSpPr>
            <a:spLocks noGrp="1"/>
          </p:cNvSpPr>
          <p:nvPr>
            <p:ph type="sldNum" sz="quarter" idx="12"/>
          </p:nvPr>
        </p:nvSpPr>
        <p:spPr/>
        <p:txBody>
          <a:bodyPr/>
          <a:lstStyle/>
          <a:p>
            <a:fld id="{0F294D1E-ECE6-E946-AB3D-E08B300AA27A}" type="slidenum">
              <a:rPr lang="ja-JP" altLang="en-US" smtClean="0"/>
              <a:pPr/>
              <a:t>‹#›</a:t>
            </a:fld>
            <a:endParaRPr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p>
            <a:fld id="{06BB190A-D7A0-0443-A8D6-D7884F68D9AC}" type="datetimeFigureOut">
              <a:rPr lang="ja-JP" altLang="en-US" smtClean="0"/>
              <a:pPr/>
              <a:t>24.12.5</a:t>
            </a:fld>
            <a:endParaRPr lang="ja-JP" altLang="en-US"/>
          </a:p>
        </p:txBody>
      </p:sp>
      <p:sp>
        <p:nvSpPr>
          <p:cNvPr id="5" name="フッター プレースホルダ 4"/>
          <p:cNvSpPr>
            <a:spLocks noGrp="1"/>
          </p:cNvSpPr>
          <p:nvPr>
            <p:ph type="ftr" sz="quarter" idx="11"/>
          </p:nvPr>
        </p:nvSpPr>
        <p:spPr/>
        <p:txBody>
          <a:bodyPr/>
          <a:lstStyle/>
          <a:p>
            <a:endParaRPr lang="ja-JP" altLang="en-US"/>
          </a:p>
        </p:txBody>
      </p:sp>
      <p:sp>
        <p:nvSpPr>
          <p:cNvPr id="6" name="スライド番号プレースホルダ 5"/>
          <p:cNvSpPr>
            <a:spLocks noGrp="1"/>
          </p:cNvSpPr>
          <p:nvPr>
            <p:ph type="sldNum" sz="quarter" idx="12"/>
          </p:nvPr>
        </p:nvSpPr>
        <p:spPr/>
        <p:txBody>
          <a:bodyPr/>
          <a:lstStyle/>
          <a:p>
            <a:fld id="{0F294D1E-ECE6-E946-AB3D-E08B300AA27A}" type="slidenum">
              <a:rPr lang="ja-JP" altLang="en-US" smtClean="0"/>
              <a:pPr/>
              <a:t>‹#›</a:t>
            </a:fld>
            <a:endParaRPr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p>
            <a:fld id="{06BB190A-D7A0-0443-A8D6-D7884F68D9AC}" type="datetimeFigureOut">
              <a:rPr lang="ja-JP" altLang="en-US" smtClean="0"/>
              <a:pPr/>
              <a:t>24.12.5</a:t>
            </a:fld>
            <a:endParaRPr lang="ja-JP" altLang="en-US"/>
          </a:p>
        </p:txBody>
      </p:sp>
      <p:sp>
        <p:nvSpPr>
          <p:cNvPr id="5" name="フッター プレースホルダ 4"/>
          <p:cNvSpPr>
            <a:spLocks noGrp="1"/>
          </p:cNvSpPr>
          <p:nvPr>
            <p:ph type="ftr" sz="quarter" idx="11"/>
          </p:nvPr>
        </p:nvSpPr>
        <p:spPr/>
        <p:txBody>
          <a:bodyPr/>
          <a:lstStyle/>
          <a:p>
            <a:endParaRPr lang="ja-JP" altLang="en-US"/>
          </a:p>
        </p:txBody>
      </p:sp>
      <p:sp>
        <p:nvSpPr>
          <p:cNvPr id="6" name="スライド番号プレースホルダ 5"/>
          <p:cNvSpPr>
            <a:spLocks noGrp="1"/>
          </p:cNvSpPr>
          <p:nvPr>
            <p:ph type="sldNum" sz="quarter" idx="12"/>
          </p:nvPr>
        </p:nvSpPr>
        <p:spPr/>
        <p:txBody>
          <a:bodyPr/>
          <a:lstStyle/>
          <a:p>
            <a:fld id="{0F294D1E-ECE6-E946-AB3D-E08B300AA27A}" type="slidenum">
              <a:rPr lang="ja-JP" altLang="en-US" smtClean="0"/>
              <a:pPr/>
              <a:t>‹#›</a:t>
            </a:fld>
            <a:endParaRPr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p>
            <a:fld id="{06BB190A-D7A0-0443-A8D6-D7884F68D9AC}" type="datetimeFigureOut">
              <a:rPr lang="ja-JP" altLang="en-US" smtClean="0"/>
              <a:pPr/>
              <a:t>24.12.5</a:t>
            </a:fld>
            <a:endParaRPr lang="ja-JP" altLang="en-US"/>
          </a:p>
        </p:txBody>
      </p:sp>
      <p:sp>
        <p:nvSpPr>
          <p:cNvPr id="5" name="フッター プレースホルダ 4"/>
          <p:cNvSpPr>
            <a:spLocks noGrp="1"/>
          </p:cNvSpPr>
          <p:nvPr>
            <p:ph type="ftr" sz="quarter" idx="11"/>
          </p:nvPr>
        </p:nvSpPr>
        <p:spPr/>
        <p:txBody>
          <a:bodyPr/>
          <a:lstStyle/>
          <a:p>
            <a:endParaRPr lang="ja-JP" altLang="en-US"/>
          </a:p>
        </p:txBody>
      </p:sp>
      <p:sp>
        <p:nvSpPr>
          <p:cNvPr id="6" name="スライド番号プレースホルダ 5"/>
          <p:cNvSpPr>
            <a:spLocks noGrp="1"/>
          </p:cNvSpPr>
          <p:nvPr>
            <p:ph type="sldNum" sz="quarter" idx="12"/>
          </p:nvPr>
        </p:nvSpPr>
        <p:spPr/>
        <p:txBody>
          <a:bodyPr/>
          <a:lstStyle/>
          <a:p>
            <a:fld id="{0F294D1E-ECE6-E946-AB3D-E08B300AA27A}" type="slidenum">
              <a:rPr lang="ja-JP" altLang="en-US" smtClean="0"/>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p>
            <a:fld id="{06BB190A-D7A0-0443-A8D6-D7884F68D9AC}" type="datetimeFigureOut">
              <a:rPr lang="ja-JP" altLang="en-US" smtClean="0"/>
              <a:pPr/>
              <a:t>24.12.5</a:t>
            </a:fld>
            <a:endParaRPr lang="ja-JP" altLang="en-US"/>
          </a:p>
        </p:txBody>
      </p:sp>
      <p:sp>
        <p:nvSpPr>
          <p:cNvPr id="5" name="フッター プレースホルダ 4"/>
          <p:cNvSpPr>
            <a:spLocks noGrp="1"/>
          </p:cNvSpPr>
          <p:nvPr>
            <p:ph type="ftr" sz="quarter" idx="11"/>
          </p:nvPr>
        </p:nvSpPr>
        <p:spPr/>
        <p:txBody>
          <a:bodyPr/>
          <a:lstStyle/>
          <a:p>
            <a:endParaRPr lang="ja-JP" altLang="en-US"/>
          </a:p>
        </p:txBody>
      </p:sp>
      <p:sp>
        <p:nvSpPr>
          <p:cNvPr id="6" name="スライド番号プレースホルダ 5"/>
          <p:cNvSpPr>
            <a:spLocks noGrp="1"/>
          </p:cNvSpPr>
          <p:nvPr>
            <p:ph type="sldNum" sz="quarter" idx="12"/>
          </p:nvPr>
        </p:nvSpPr>
        <p:spPr/>
        <p:txBody>
          <a:bodyPr/>
          <a:lstStyle/>
          <a:p>
            <a:fld id="{0F294D1E-ECE6-E946-AB3D-E08B300AA27A}" type="slidenum">
              <a:rPr lang="ja-JP" altLang="en-US" smtClean="0"/>
              <a:pPr/>
              <a:t>‹#›</a:t>
            </a:fld>
            <a:endParaRPr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 4"/>
          <p:cNvSpPr>
            <a:spLocks noGrp="1"/>
          </p:cNvSpPr>
          <p:nvPr>
            <p:ph type="dt" sz="half" idx="10"/>
          </p:nvPr>
        </p:nvSpPr>
        <p:spPr/>
        <p:txBody>
          <a:bodyPr/>
          <a:lstStyle/>
          <a:p>
            <a:fld id="{06BB190A-D7A0-0443-A8D6-D7884F68D9AC}" type="datetimeFigureOut">
              <a:rPr lang="ja-JP" altLang="en-US" smtClean="0"/>
              <a:pPr/>
              <a:t>24.12.5</a:t>
            </a:fld>
            <a:endParaRPr lang="ja-JP" altLang="en-US"/>
          </a:p>
        </p:txBody>
      </p:sp>
      <p:sp>
        <p:nvSpPr>
          <p:cNvPr id="6" name="フッター プレースホルダ 5"/>
          <p:cNvSpPr>
            <a:spLocks noGrp="1"/>
          </p:cNvSpPr>
          <p:nvPr>
            <p:ph type="ftr" sz="quarter" idx="11"/>
          </p:nvPr>
        </p:nvSpPr>
        <p:spPr/>
        <p:txBody>
          <a:bodyPr/>
          <a:lstStyle/>
          <a:p>
            <a:endParaRPr lang="ja-JP" altLang="en-US"/>
          </a:p>
        </p:txBody>
      </p:sp>
      <p:sp>
        <p:nvSpPr>
          <p:cNvPr id="7" name="スライド番号プレースホルダ 6"/>
          <p:cNvSpPr>
            <a:spLocks noGrp="1"/>
          </p:cNvSpPr>
          <p:nvPr>
            <p:ph type="sldNum" sz="quarter" idx="12"/>
          </p:nvPr>
        </p:nvSpPr>
        <p:spPr/>
        <p:txBody>
          <a:bodyPr/>
          <a:lstStyle/>
          <a:p>
            <a:fld id="{0F294D1E-ECE6-E946-AB3D-E08B300AA27A}" type="slidenum">
              <a:rPr lang="ja-JP" altLang="en-US" smtClean="0"/>
              <a:pPr/>
              <a:t>‹#›</a:t>
            </a:fld>
            <a:endParaRPr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6"/>
          <p:cNvSpPr>
            <a:spLocks noGrp="1"/>
          </p:cNvSpPr>
          <p:nvPr>
            <p:ph type="dt" sz="half" idx="10"/>
          </p:nvPr>
        </p:nvSpPr>
        <p:spPr/>
        <p:txBody>
          <a:bodyPr/>
          <a:lstStyle/>
          <a:p>
            <a:fld id="{06BB190A-D7A0-0443-A8D6-D7884F68D9AC}" type="datetimeFigureOut">
              <a:rPr lang="ja-JP" altLang="en-US" smtClean="0"/>
              <a:pPr/>
              <a:t>24.12.5</a:t>
            </a:fld>
            <a:endParaRPr lang="ja-JP" altLang="en-US"/>
          </a:p>
        </p:txBody>
      </p:sp>
      <p:sp>
        <p:nvSpPr>
          <p:cNvPr id="8" name="フッター プレースホルダ 7"/>
          <p:cNvSpPr>
            <a:spLocks noGrp="1"/>
          </p:cNvSpPr>
          <p:nvPr>
            <p:ph type="ftr" sz="quarter" idx="11"/>
          </p:nvPr>
        </p:nvSpPr>
        <p:spPr/>
        <p:txBody>
          <a:bodyPr/>
          <a:lstStyle/>
          <a:p>
            <a:endParaRPr lang="ja-JP" altLang="en-US"/>
          </a:p>
        </p:txBody>
      </p:sp>
      <p:sp>
        <p:nvSpPr>
          <p:cNvPr id="9" name="スライド番号プレースホルダ 8"/>
          <p:cNvSpPr>
            <a:spLocks noGrp="1"/>
          </p:cNvSpPr>
          <p:nvPr>
            <p:ph type="sldNum" sz="quarter" idx="12"/>
          </p:nvPr>
        </p:nvSpPr>
        <p:spPr/>
        <p:txBody>
          <a:bodyPr/>
          <a:lstStyle/>
          <a:p>
            <a:fld id="{0F294D1E-ECE6-E946-AB3D-E08B300AA27A}" type="slidenum">
              <a:rPr lang="ja-JP" altLang="en-US" smtClean="0"/>
              <a:pPr/>
              <a:t>‹#›</a:t>
            </a:fld>
            <a:endParaRPr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日付プレースホルダ 2"/>
          <p:cNvSpPr>
            <a:spLocks noGrp="1"/>
          </p:cNvSpPr>
          <p:nvPr>
            <p:ph type="dt" sz="half" idx="10"/>
          </p:nvPr>
        </p:nvSpPr>
        <p:spPr/>
        <p:txBody>
          <a:bodyPr/>
          <a:lstStyle/>
          <a:p>
            <a:fld id="{06BB190A-D7A0-0443-A8D6-D7884F68D9AC}" type="datetimeFigureOut">
              <a:rPr lang="ja-JP" altLang="en-US" smtClean="0"/>
              <a:pPr/>
              <a:t>24.12.5</a:t>
            </a:fld>
            <a:endParaRPr lang="ja-JP" altLang="en-US"/>
          </a:p>
        </p:txBody>
      </p:sp>
      <p:sp>
        <p:nvSpPr>
          <p:cNvPr id="4" name="フッター プレースホルダ 3"/>
          <p:cNvSpPr>
            <a:spLocks noGrp="1"/>
          </p:cNvSpPr>
          <p:nvPr>
            <p:ph type="ftr" sz="quarter" idx="11"/>
          </p:nvPr>
        </p:nvSpPr>
        <p:spPr/>
        <p:txBody>
          <a:bodyPr/>
          <a:lstStyle/>
          <a:p>
            <a:endParaRPr lang="ja-JP" altLang="en-US"/>
          </a:p>
        </p:txBody>
      </p:sp>
      <p:sp>
        <p:nvSpPr>
          <p:cNvPr id="5" name="スライド番号プレースホルダ 4"/>
          <p:cNvSpPr>
            <a:spLocks noGrp="1"/>
          </p:cNvSpPr>
          <p:nvPr>
            <p:ph type="sldNum" sz="quarter" idx="12"/>
          </p:nvPr>
        </p:nvSpPr>
        <p:spPr/>
        <p:txBody>
          <a:bodyPr/>
          <a:lstStyle/>
          <a:p>
            <a:fld id="{0F294D1E-ECE6-E946-AB3D-E08B300AA27A}" type="slidenum">
              <a:rPr lang="ja-JP" altLang="en-US" smtClean="0"/>
              <a:pPr/>
              <a:t>‹#›</a:t>
            </a:fld>
            <a:endParaRPr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06BB190A-D7A0-0443-A8D6-D7884F68D9AC}" type="datetimeFigureOut">
              <a:rPr lang="ja-JP" altLang="en-US" smtClean="0"/>
              <a:pPr/>
              <a:t>24.12.5</a:t>
            </a:fld>
            <a:endParaRPr lang="ja-JP" altLang="en-US"/>
          </a:p>
        </p:txBody>
      </p:sp>
      <p:sp>
        <p:nvSpPr>
          <p:cNvPr id="3" name="フッター プレースホルダ 2"/>
          <p:cNvSpPr>
            <a:spLocks noGrp="1"/>
          </p:cNvSpPr>
          <p:nvPr>
            <p:ph type="ftr" sz="quarter" idx="11"/>
          </p:nvPr>
        </p:nvSpPr>
        <p:spPr/>
        <p:txBody>
          <a:bodyPr/>
          <a:lstStyle/>
          <a:p>
            <a:endParaRPr lang="ja-JP" altLang="en-US"/>
          </a:p>
        </p:txBody>
      </p:sp>
      <p:sp>
        <p:nvSpPr>
          <p:cNvPr id="4" name="スライド番号プレースホルダ 3"/>
          <p:cNvSpPr>
            <a:spLocks noGrp="1"/>
          </p:cNvSpPr>
          <p:nvPr>
            <p:ph type="sldNum" sz="quarter" idx="12"/>
          </p:nvPr>
        </p:nvSpPr>
        <p:spPr/>
        <p:txBody>
          <a:bodyPr/>
          <a:lstStyle/>
          <a:p>
            <a:fld id="{0F294D1E-ECE6-E946-AB3D-E08B300AA27A}" type="slidenum">
              <a:rPr lang="ja-JP" altLang="en-US" smtClean="0"/>
              <a:pPr/>
              <a:t>‹#›</a:t>
            </a:fld>
            <a:endParaRPr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4"/>
          <p:cNvSpPr>
            <a:spLocks noGrp="1"/>
          </p:cNvSpPr>
          <p:nvPr>
            <p:ph type="dt" sz="half" idx="10"/>
          </p:nvPr>
        </p:nvSpPr>
        <p:spPr/>
        <p:txBody>
          <a:bodyPr/>
          <a:lstStyle/>
          <a:p>
            <a:fld id="{06BB190A-D7A0-0443-A8D6-D7884F68D9AC}" type="datetimeFigureOut">
              <a:rPr lang="ja-JP" altLang="en-US" smtClean="0"/>
              <a:pPr/>
              <a:t>24.12.5</a:t>
            </a:fld>
            <a:endParaRPr lang="ja-JP" altLang="en-US"/>
          </a:p>
        </p:txBody>
      </p:sp>
      <p:sp>
        <p:nvSpPr>
          <p:cNvPr id="6" name="フッター プレースホルダ 5"/>
          <p:cNvSpPr>
            <a:spLocks noGrp="1"/>
          </p:cNvSpPr>
          <p:nvPr>
            <p:ph type="ftr" sz="quarter" idx="11"/>
          </p:nvPr>
        </p:nvSpPr>
        <p:spPr/>
        <p:txBody>
          <a:bodyPr/>
          <a:lstStyle/>
          <a:p>
            <a:endParaRPr lang="ja-JP" altLang="en-US"/>
          </a:p>
        </p:txBody>
      </p:sp>
      <p:sp>
        <p:nvSpPr>
          <p:cNvPr id="7" name="スライド番号プレースホルダ 6"/>
          <p:cNvSpPr>
            <a:spLocks noGrp="1"/>
          </p:cNvSpPr>
          <p:nvPr>
            <p:ph type="sldNum" sz="quarter" idx="12"/>
          </p:nvPr>
        </p:nvSpPr>
        <p:spPr/>
        <p:txBody>
          <a:bodyPr/>
          <a:lstStyle/>
          <a:p>
            <a:fld id="{0F294D1E-ECE6-E946-AB3D-E08B300AA27A}" type="slidenum">
              <a:rPr lang="ja-JP" altLang="en-US" smtClean="0"/>
              <a:pPr/>
              <a:t>‹#›</a:t>
            </a:fld>
            <a:endParaRPr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4"/>
          <p:cNvSpPr>
            <a:spLocks noGrp="1"/>
          </p:cNvSpPr>
          <p:nvPr>
            <p:ph type="dt" sz="half" idx="10"/>
          </p:nvPr>
        </p:nvSpPr>
        <p:spPr/>
        <p:txBody>
          <a:bodyPr/>
          <a:lstStyle/>
          <a:p>
            <a:fld id="{06BB190A-D7A0-0443-A8D6-D7884F68D9AC}" type="datetimeFigureOut">
              <a:rPr lang="ja-JP" altLang="en-US" smtClean="0"/>
              <a:pPr/>
              <a:t>24.12.5</a:t>
            </a:fld>
            <a:endParaRPr lang="ja-JP" altLang="en-US"/>
          </a:p>
        </p:txBody>
      </p:sp>
      <p:sp>
        <p:nvSpPr>
          <p:cNvPr id="6" name="フッター プレースホルダ 5"/>
          <p:cNvSpPr>
            <a:spLocks noGrp="1"/>
          </p:cNvSpPr>
          <p:nvPr>
            <p:ph type="ftr" sz="quarter" idx="11"/>
          </p:nvPr>
        </p:nvSpPr>
        <p:spPr/>
        <p:txBody>
          <a:bodyPr/>
          <a:lstStyle/>
          <a:p>
            <a:endParaRPr lang="ja-JP" altLang="en-US"/>
          </a:p>
        </p:txBody>
      </p:sp>
      <p:sp>
        <p:nvSpPr>
          <p:cNvPr id="7" name="スライド番号プレースホルダ 6"/>
          <p:cNvSpPr>
            <a:spLocks noGrp="1"/>
          </p:cNvSpPr>
          <p:nvPr>
            <p:ph type="sldNum" sz="quarter" idx="12"/>
          </p:nvPr>
        </p:nvSpPr>
        <p:spPr/>
        <p:txBody>
          <a:bodyPr/>
          <a:lstStyle/>
          <a:p>
            <a:fld id="{0F294D1E-ECE6-E946-AB3D-E08B300AA27A}" type="slidenum">
              <a:rPr lang="ja-JP" altLang="en-US" smtClean="0"/>
              <a:pPr/>
              <a:t>‹#›</a:t>
            </a:fld>
            <a:endParaRPr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BB190A-D7A0-0443-A8D6-D7884F68D9AC}" type="datetimeFigureOut">
              <a:rPr lang="ja-JP" altLang="en-US" smtClean="0"/>
              <a:pPr/>
              <a:t>24.12.5</a:t>
            </a:fld>
            <a:endParaRPr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294D1E-ECE6-E946-AB3D-E08B300AA27A}" type="slidenum">
              <a:rPr lang="ja-JP" altLang="en-US" smtClean="0"/>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mamacamp.fun/" TargetMode="External"/><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3.jpe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jpeg"/><Relationship Id="rId5" Type="http://schemas.openxmlformats.org/officeDocument/2006/relationships/image" Target="../media/image19.jpeg"/><Relationship Id="rId6" Type="http://schemas.openxmlformats.org/officeDocument/2006/relationships/image" Target="../media/image20.jpeg"/><Relationship Id="rId7" Type="http://schemas.openxmlformats.org/officeDocument/2006/relationships/image" Target="../media/image21.jpe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5" Type="http://schemas.openxmlformats.org/officeDocument/2006/relationships/image" Target="../media/image20.jpe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jpeg"/><Relationship Id="rId5" Type="http://schemas.openxmlformats.org/officeDocument/2006/relationships/image" Target="../media/image33.png"/><Relationship Id="rId6" Type="http://schemas.openxmlformats.org/officeDocument/2006/relationships/image" Target="../media/image34.png"/><Relationship Id="rId7" Type="http://schemas.openxmlformats.org/officeDocument/2006/relationships/image" Target="../media/image20.jpeg"/><Relationship Id="rId8" Type="http://schemas.openxmlformats.org/officeDocument/2006/relationships/image" Target="../media/image21.jpe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35.jpeg"/><Relationship Id="rId5" Type="http://schemas.openxmlformats.org/officeDocument/2006/relationships/image" Target="../media/image21.jpe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7.jpe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40.png"/><Relationship Id="rId6" Type="http://schemas.openxmlformats.org/officeDocument/2006/relationships/image" Target="../media/image41.png"/><Relationship Id="rId7" Type="http://schemas.openxmlformats.org/officeDocument/2006/relationships/image" Target="../media/image42.png"/><Relationship Id="rId8"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 Id="rId6" Type="http://schemas.openxmlformats.org/officeDocument/2006/relationships/image" Target="../media/image47.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png"/><Relationship Id="rId5" Type="http://schemas.openxmlformats.org/officeDocument/2006/relationships/image" Target="../media/image50.png"/><Relationship Id="rId6" Type="http://schemas.openxmlformats.org/officeDocument/2006/relationships/image" Target="../media/image51.png"/><Relationship Id="rId7" Type="http://schemas.openxmlformats.org/officeDocument/2006/relationships/image" Target="../media/image52.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53.jpeg"/></Relationships>
</file>

<file path=ppt/slides/_rels/slide25.xml.rels><?xml version="1.0" encoding="UTF-8" standalone="yes"?>
<Relationships xmlns="http://schemas.openxmlformats.org/package/2006/relationships"><Relationship Id="rId3" Type="http://schemas.openxmlformats.org/officeDocument/2006/relationships/image" Target="../media/image54.jpeg"/><Relationship Id="rId4" Type="http://schemas.openxmlformats.org/officeDocument/2006/relationships/image" Target="../media/image55.png"/><Relationship Id="rId5" Type="http://schemas.openxmlformats.org/officeDocument/2006/relationships/image" Target="../media/image56.png"/><Relationship Id="rId6" Type="http://schemas.openxmlformats.org/officeDocument/2006/relationships/image" Target="../media/image57.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58.jpeg"/></Relationships>
</file>

<file path=ppt/slides/_rels/slide27.xml.rels><?xml version="1.0" encoding="UTF-8" standalone="yes"?>
<Relationships xmlns="http://schemas.openxmlformats.org/package/2006/relationships"><Relationship Id="rId3" Type="http://schemas.openxmlformats.org/officeDocument/2006/relationships/image" Target="../media/image59.jpeg"/><Relationship Id="rId4" Type="http://schemas.openxmlformats.org/officeDocument/2006/relationships/image" Target="../media/image55.png"/><Relationship Id="rId5" Type="http://schemas.openxmlformats.org/officeDocument/2006/relationships/image" Target="../media/image56.png"/><Relationship Id="rId6" Type="http://schemas.openxmlformats.org/officeDocument/2006/relationships/image" Target="../media/image57.pn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6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61.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455911" y="1128336"/>
            <a:ext cx="8228107" cy="1470025"/>
          </a:xfrm>
        </p:spPr>
        <p:txBody>
          <a:bodyPr>
            <a:normAutofit/>
          </a:bodyPr>
          <a:lstStyle/>
          <a:p>
            <a:r>
              <a:rPr lang="ja-JP" altLang="en-US" sz="3600" b="1" dirty="0" smtClean="0">
                <a:solidFill>
                  <a:srgbClr val="000000"/>
                </a:solidFill>
                <a:latin typeface="+mj-ea"/>
                <a:cs typeface="游ゴシック体 ボールド"/>
              </a:rPr>
              <a:t>おうちの人と一緒に「約束」しよう！</a:t>
            </a:r>
            <a:endParaRPr lang="ja-JP" altLang="en-US" sz="3600" b="1" dirty="0">
              <a:solidFill>
                <a:srgbClr val="000000"/>
              </a:solidFill>
              <a:latin typeface="+mj-ea"/>
              <a:cs typeface="游ゴシック体 ボールド"/>
            </a:endParaRPr>
          </a:p>
        </p:txBody>
      </p:sp>
      <p:sp>
        <p:nvSpPr>
          <p:cNvPr id="3" name="サブタイトル 2"/>
          <p:cNvSpPr>
            <a:spLocks noGrp="1"/>
          </p:cNvSpPr>
          <p:nvPr>
            <p:ph type="subTitle" idx="1"/>
          </p:nvPr>
        </p:nvSpPr>
        <p:spPr>
          <a:xfrm>
            <a:off x="455911" y="2334188"/>
            <a:ext cx="8097847" cy="1752600"/>
          </a:xfrm>
        </p:spPr>
        <p:txBody>
          <a:bodyPr/>
          <a:lstStyle/>
          <a:p>
            <a:r>
              <a:rPr lang="en-US" altLang="ja-JP" b="1" dirty="0" smtClean="0">
                <a:solidFill>
                  <a:srgbClr val="FF6600"/>
                </a:solidFill>
              </a:rPr>
              <a:t>①</a:t>
            </a:r>
            <a:r>
              <a:rPr lang="ja-JP" altLang="en-US" b="1" dirty="0" smtClean="0">
                <a:solidFill>
                  <a:srgbClr val="FF6600"/>
                </a:solidFill>
              </a:rPr>
              <a:t>避難場所</a:t>
            </a:r>
            <a:r>
              <a:rPr lang="ja-JP" altLang="en-US" b="1" dirty="0" smtClean="0">
                <a:solidFill>
                  <a:srgbClr val="3366FF"/>
                </a:solidFill>
              </a:rPr>
              <a:t>　</a:t>
            </a:r>
            <a:r>
              <a:rPr lang="en-US" altLang="ja-JP" b="1" dirty="0" smtClean="0">
                <a:solidFill>
                  <a:srgbClr val="FF0000"/>
                </a:solidFill>
              </a:rPr>
              <a:t>②</a:t>
            </a:r>
            <a:r>
              <a:rPr lang="ja-JP" altLang="en-US" b="1" dirty="0" smtClean="0">
                <a:solidFill>
                  <a:srgbClr val="FF0000"/>
                </a:solidFill>
              </a:rPr>
              <a:t>避難所</a:t>
            </a:r>
            <a:r>
              <a:rPr lang="ja-JP" altLang="en-US" b="1" dirty="0" smtClean="0">
                <a:solidFill>
                  <a:srgbClr val="3366FF"/>
                </a:solidFill>
              </a:rPr>
              <a:t>　</a:t>
            </a:r>
            <a:r>
              <a:rPr lang="en-US" altLang="ja-JP" b="1" dirty="0" smtClean="0">
                <a:solidFill>
                  <a:srgbClr val="800000"/>
                </a:solidFill>
              </a:rPr>
              <a:t>③</a:t>
            </a:r>
            <a:r>
              <a:rPr lang="ja-JP" altLang="en-US" b="1" dirty="0" smtClean="0">
                <a:solidFill>
                  <a:srgbClr val="800000"/>
                </a:solidFill>
              </a:rPr>
              <a:t>防災カード</a:t>
            </a:r>
            <a:endParaRPr lang="ja-JP" altLang="en-US" b="1" dirty="0">
              <a:solidFill>
                <a:srgbClr val="800000"/>
              </a:solidFill>
            </a:endParaRPr>
          </a:p>
        </p:txBody>
      </p:sp>
      <p:sp>
        <p:nvSpPr>
          <p:cNvPr id="4" name="テキスト ボックス 3"/>
          <p:cNvSpPr txBox="1"/>
          <p:nvPr/>
        </p:nvSpPr>
        <p:spPr>
          <a:xfrm>
            <a:off x="0" y="6273224"/>
            <a:ext cx="9143999" cy="584776"/>
          </a:xfrm>
          <a:prstGeom prst="rect">
            <a:avLst/>
          </a:prstGeom>
          <a:noFill/>
        </p:spPr>
        <p:txBody>
          <a:bodyPr wrap="square" rtlCol="0">
            <a:spAutoFit/>
          </a:bodyPr>
          <a:lstStyle/>
          <a:p>
            <a:pPr algn="ctr"/>
            <a:r>
              <a:rPr lang="ja-JP" altLang="en-US" sz="800" dirty="0" smtClean="0"/>
              <a:t>製作：</a:t>
            </a:r>
            <a:r>
              <a:rPr lang="ja-JP" altLang="ja-JP" sz="800" dirty="0" smtClean="0"/>
              <a:t>2</a:t>
            </a:r>
            <a:r>
              <a:rPr lang="en-US" altLang="ja-JP" sz="800" dirty="0" smtClean="0"/>
              <a:t>024@</a:t>
            </a:r>
            <a:r>
              <a:rPr lang="ja-JP" altLang="en-US" sz="800" dirty="0" smtClean="0"/>
              <a:t>ママキャン！　イラスト：いらすとや　写真：</a:t>
            </a:r>
            <a:r>
              <a:rPr lang="en-US" altLang="ja-JP" sz="800" dirty="0" err="1" smtClean="0"/>
              <a:t>Canva</a:t>
            </a:r>
            <a:r>
              <a:rPr lang="en-US" altLang="ja-JP" sz="800" dirty="0" smtClean="0"/>
              <a:t> </a:t>
            </a:r>
            <a:r>
              <a:rPr lang="en-US" altLang="en-US" sz="800" dirty="0" smtClean="0"/>
              <a:t>AI</a:t>
            </a:r>
            <a:r>
              <a:rPr lang="ja-JP" altLang="en-US" sz="800" dirty="0" smtClean="0"/>
              <a:t>生成写真　資料の改変は可能ですが、素材引用元のルールに基づき、クレジットの削除は禁止します。（改変者：日付</a:t>
            </a:r>
            <a:r>
              <a:rPr lang="en-US" altLang="ja-JP" sz="800" dirty="0" smtClean="0"/>
              <a:t>@</a:t>
            </a:r>
            <a:r>
              <a:rPr lang="ja-JP" altLang="en-US" sz="800" dirty="0" smtClean="0"/>
              <a:t>改変者名）　</a:t>
            </a:r>
            <a:endParaRPr lang="en-US" altLang="ja-JP" sz="800" dirty="0" smtClean="0"/>
          </a:p>
          <a:p>
            <a:pPr algn="ctr"/>
            <a:r>
              <a:rPr lang="ja-JP" altLang="en-US" sz="800" dirty="0" smtClean="0"/>
              <a:t>商用目的を除き再配布可。ご注意：この資料に使われている全ての写真は二次使用不可。</a:t>
            </a:r>
            <a:endParaRPr lang="en-US" altLang="ja-JP" sz="800" dirty="0" smtClean="0"/>
          </a:p>
          <a:p>
            <a:pPr algn="ctr"/>
            <a:r>
              <a:rPr lang="ja-JP" altLang="en-US" sz="800" dirty="0" smtClean="0"/>
              <a:t>免責事項：この資料に起因するトラブル、損害、損失に対して製作者は一切の責任を負いません。利用にあたり利用者は全て利用者本人の自己責任に基づいて利用することに同意したこととします。</a:t>
            </a:r>
            <a:endParaRPr lang="en-US" altLang="ja-JP" sz="800" dirty="0" smtClean="0"/>
          </a:p>
          <a:p>
            <a:pPr algn="ctr"/>
            <a:r>
              <a:rPr kumimoji="1" lang="ja-JP" altLang="en-US" sz="800" dirty="0" smtClean="0"/>
              <a:t>本資料は予告なしに改変される可能性があり、最新のデータは </a:t>
            </a:r>
            <a:r>
              <a:rPr lang="en-US" altLang="ja-JP" sz="800" dirty="0" smtClean="0">
                <a:hlinkClick r:id="rId3"/>
              </a:rPr>
              <a:t>https://www.mamacamp.fun/</a:t>
            </a:r>
            <a:r>
              <a:rPr lang="ja-JP" altLang="en-US" sz="800" dirty="0" smtClean="0"/>
              <a:t>　からダウンロードが可能です。使用者が改変する場合はクレジットに　改変者：日付</a:t>
            </a:r>
            <a:r>
              <a:rPr lang="en-US" altLang="ja-JP" sz="800" dirty="0" smtClean="0"/>
              <a:t>@</a:t>
            </a:r>
            <a:r>
              <a:rPr lang="ja-JP" altLang="en-US" sz="800" dirty="0" smtClean="0"/>
              <a:t>改変者名　を追加してください）</a:t>
            </a:r>
            <a:endParaRPr kumimoji="1" lang="ja-JP" altLang="en-US" sz="800" dirty="0"/>
          </a:p>
        </p:txBody>
      </p:sp>
      <p:sp>
        <p:nvSpPr>
          <p:cNvPr id="6" name="正方形/長方形 5"/>
          <p:cNvSpPr/>
          <p:nvPr/>
        </p:nvSpPr>
        <p:spPr>
          <a:xfrm>
            <a:off x="3014480" y="943670"/>
            <a:ext cx="2981480" cy="369332"/>
          </a:xfrm>
          <a:prstGeom prst="rect">
            <a:avLst/>
          </a:prstGeom>
        </p:spPr>
        <p:txBody>
          <a:bodyPr wrap="none">
            <a:spAutoFit/>
          </a:bodyPr>
          <a:lstStyle/>
          <a:p>
            <a:pPr algn="ctr"/>
            <a:r>
              <a:rPr lang="ja-JP" altLang="en-US" dirty="0" smtClean="0"/>
              <a:t>小学</a:t>
            </a:r>
            <a:r>
              <a:rPr lang="en-US" altLang="ja-JP" dirty="0" smtClean="0"/>
              <a:t>4</a:t>
            </a:r>
            <a:r>
              <a:rPr lang="ja-JP" altLang="en-US" dirty="0" smtClean="0"/>
              <a:t>年生向け　防災講座</a:t>
            </a:r>
            <a:r>
              <a:rPr lang="en-US" altLang="ja-JP" dirty="0" smtClean="0"/>
              <a:t>❶</a:t>
            </a:r>
            <a:endParaRPr lang="ja-JP" altLang="en-US" dirty="0"/>
          </a:p>
        </p:txBody>
      </p:sp>
      <p:pic>
        <p:nvPicPr>
          <p:cNvPr id="8" name="図 7"/>
          <p:cNvPicPr>
            <a:picLocks noChangeAspect="1"/>
          </p:cNvPicPr>
          <p:nvPr/>
        </p:nvPicPr>
        <p:blipFill>
          <a:blip r:embed="rId4"/>
          <a:stretch>
            <a:fillRect/>
          </a:stretch>
        </p:blipFill>
        <p:spPr>
          <a:xfrm>
            <a:off x="455911" y="3105126"/>
            <a:ext cx="2377419" cy="2377419"/>
          </a:xfrm>
          <a:prstGeom prst="rect">
            <a:avLst/>
          </a:prstGeom>
        </p:spPr>
      </p:pic>
      <p:pic>
        <p:nvPicPr>
          <p:cNvPr id="9" name="図 8"/>
          <p:cNvPicPr>
            <a:picLocks noChangeAspect="1"/>
          </p:cNvPicPr>
          <p:nvPr/>
        </p:nvPicPr>
        <p:blipFill>
          <a:blip r:embed="rId5"/>
          <a:stretch>
            <a:fillRect/>
          </a:stretch>
        </p:blipFill>
        <p:spPr>
          <a:xfrm>
            <a:off x="3167703" y="3417310"/>
            <a:ext cx="2654543" cy="2065235"/>
          </a:xfrm>
          <a:prstGeom prst="rect">
            <a:avLst/>
          </a:prstGeom>
        </p:spPr>
      </p:pic>
      <p:pic>
        <p:nvPicPr>
          <p:cNvPr id="11" name="図 10" descr="防災カード画像.jpg"/>
          <p:cNvPicPr>
            <a:picLocks noChangeAspect="1"/>
          </p:cNvPicPr>
          <p:nvPr/>
        </p:nvPicPr>
        <p:blipFill>
          <a:blip r:embed="rId6"/>
          <a:stretch>
            <a:fillRect/>
          </a:stretch>
        </p:blipFill>
        <p:spPr>
          <a:xfrm>
            <a:off x="6147592" y="3495290"/>
            <a:ext cx="2480347" cy="1684764"/>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23388"/>
            <a:ext cx="8229600" cy="1143000"/>
          </a:xfrm>
        </p:spPr>
        <p:txBody>
          <a:bodyPr/>
          <a:lstStyle/>
          <a:p>
            <a:r>
              <a:rPr lang="ja-JP" altLang="en-US" dirty="0" smtClean="0"/>
              <a:t>　</a:t>
            </a:r>
            <a:endParaRPr lang="ja-JP" altLang="en-US" dirty="0"/>
          </a:p>
        </p:txBody>
      </p:sp>
      <p:sp>
        <p:nvSpPr>
          <p:cNvPr id="3" name="コンテンツ プレースホルダ 2"/>
          <p:cNvSpPr>
            <a:spLocks noGrp="1"/>
          </p:cNvSpPr>
          <p:nvPr>
            <p:ph idx="1"/>
          </p:nvPr>
        </p:nvSpPr>
        <p:spPr>
          <a:xfrm>
            <a:off x="457200" y="723234"/>
            <a:ext cx="8229600" cy="4525963"/>
          </a:xfrm>
        </p:spPr>
        <p:txBody>
          <a:bodyPr/>
          <a:lstStyle/>
          <a:p>
            <a:pPr>
              <a:buNone/>
            </a:pPr>
            <a:r>
              <a:rPr lang="ja-JP" altLang="en-US" dirty="0" smtClean="0"/>
              <a:t>　</a:t>
            </a:r>
            <a:endParaRPr lang="ja-JP" altLang="en-US" dirty="0"/>
          </a:p>
        </p:txBody>
      </p:sp>
      <p:pic>
        <p:nvPicPr>
          <p:cNvPr id="4" name="図 3" descr="学校.jpg"/>
          <p:cNvPicPr>
            <a:picLocks noChangeAspect="1"/>
          </p:cNvPicPr>
          <p:nvPr/>
        </p:nvPicPr>
        <p:blipFill>
          <a:blip r:embed="rId3"/>
          <a:stretch>
            <a:fillRect/>
          </a:stretch>
        </p:blipFill>
        <p:spPr>
          <a:xfrm>
            <a:off x="6262224" y="2290759"/>
            <a:ext cx="1965499" cy="1965499"/>
          </a:xfrm>
          <a:prstGeom prst="rect">
            <a:avLst/>
          </a:prstGeom>
        </p:spPr>
      </p:pic>
      <p:pic>
        <p:nvPicPr>
          <p:cNvPr id="5" name="図 4" descr="空き地.jpg"/>
          <p:cNvPicPr>
            <a:picLocks noChangeAspect="1"/>
          </p:cNvPicPr>
          <p:nvPr/>
        </p:nvPicPr>
        <p:blipFill>
          <a:blip r:embed="rId4"/>
          <a:stretch>
            <a:fillRect/>
          </a:stretch>
        </p:blipFill>
        <p:spPr>
          <a:xfrm>
            <a:off x="3499198" y="2290759"/>
            <a:ext cx="1965499" cy="1965499"/>
          </a:xfrm>
          <a:prstGeom prst="rect">
            <a:avLst/>
          </a:prstGeom>
        </p:spPr>
      </p:pic>
      <p:pic>
        <p:nvPicPr>
          <p:cNvPr id="6" name="図 5" descr="自宅.jpg"/>
          <p:cNvPicPr>
            <a:picLocks noChangeAspect="1"/>
          </p:cNvPicPr>
          <p:nvPr/>
        </p:nvPicPr>
        <p:blipFill>
          <a:blip r:embed="rId5"/>
          <a:stretch>
            <a:fillRect/>
          </a:stretch>
        </p:blipFill>
        <p:spPr>
          <a:xfrm>
            <a:off x="797177" y="2290759"/>
            <a:ext cx="1965499" cy="1965499"/>
          </a:xfrm>
          <a:prstGeom prst="rect">
            <a:avLst/>
          </a:prstGeom>
        </p:spPr>
      </p:pic>
      <p:pic>
        <p:nvPicPr>
          <p:cNvPr id="7" name="図 6" descr="避難場所イラスト.jpg"/>
          <p:cNvPicPr>
            <a:picLocks noChangeAspect="1"/>
          </p:cNvPicPr>
          <p:nvPr/>
        </p:nvPicPr>
        <p:blipFill>
          <a:blip r:embed="rId6"/>
          <a:stretch>
            <a:fillRect/>
          </a:stretch>
        </p:blipFill>
        <p:spPr>
          <a:xfrm>
            <a:off x="3878903" y="484701"/>
            <a:ext cx="1279839" cy="1279839"/>
          </a:xfrm>
          <a:prstGeom prst="rect">
            <a:avLst/>
          </a:prstGeom>
        </p:spPr>
      </p:pic>
      <p:pic>
        <p:nvPicPr>
          <p:cNvPr id="8" name="図 7" descr="避難所イラスト.jpg"/>
          <p:cNvPicPr>
            <a:picLocks noChangeAspect="1"/>
          </p:cNvPicPr>
          <p:nvPr/>
        </p:nvPicPr>
        <p:blipFill>
          <a:blip r:embed="rId7"/>
          <a:stretch>
            <a:fillRect/>
          </a:stretch>
        </p:blipFill>
        <p:spPr>
          <a:xfrm>
            <a:off x="6567447" y="371998"/>
            <a:ext cx="1392542" cy="1392542"/>
          </a:xfrm>
          <a:prstGeom prst="rect">
            <a:avLst/>
          </a:prstGeom>
        </p:spPr>
      </p:pic>
      <p:sp>
        <p:nvSpPr>
          <p:cNvPr id="9" name="右矢印 8"/>
          <p:cNvSpPr/>
          <p:nvPr/>
        </p:nvSpPr>
        <p:spPr>
          <a:xfrm>
            <a:off x="2762676" y="2806610"/>
            <a:ext cx="736522" cy="1449648"/>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11" name="右矢印 10"/>
          <p:cNvSpPr/>
          <p:nvPr/>
        </p:nvSpPr>
        <p:spPr>
          <a:xfrm>
            <a:off x="5464697" y="2806610"/>
            <a:ext cx="797527" cy="1449648"/>
          </a:xfrm>
          <a:prstGeom prst="rightArrow">
            <a:avLst/>
          </a:prstGeom>
          <a:solidFill>
            <a:srgbClr val="008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12" name="テキスト ボックス 11"/>
          <p:cNvSpPr txBox="1"/>
          <p:nvPr/>
        </p:nvSpPr>
        <p:spPr>
          <a:xfrm>
            <a:off x="3577424" y="1631781"/>
            <a:ext cx="1826141" cy="584776"/>
          </a:xfrm>
          <a:prstGeom prst="rect">
            <a:avLst/>
          </a:prstGeom>
          <a:noFill/>
        </p:spPr>
        <p:txBody>
          <a:bodyPr wrap="none" rtlCol="0">
            <a:spAutoFit/>
          </a:bodyPr>
          <a:lstStyle/>
          <a:p>
            <a:pPr algn="ctr"/>
            <a:r>
              <a:rPr kumimoji="1" lang="ja-JP" altLang="en-US" sz="3200" b="1" dirty="0" smtClean="0"/>
              <a:t>避難</a:t>
            </a:r>
            <a:r>
              <a:rPr kumimoji="1" lang="ja-JP" altLang="en-US" sz="3200" b="1" u="sng" dirty="0" smtClean="0"/>
              <a:t>場所</a:t>
            </a:r>
          </a:p>
        </p:txBody>
      </p:sp>
      <p:sp>
        <p:nvSpPr>
          <p:cNvPr id="13" name="テキスト ボックス 12"/>
          <p:cNvSpPr txBox="1"/>
          <p:nvPr/>
        </p:nvSpPr>
        <p:spPr>
          <a:xfrm>
            <a:off x="6559664" y="1631781"/>
            <a:ext cx="1415772" cy="584776"/>
          </a:xfrm>
          <a:prstGeom prst="rect">
            <a:avLst/>
          </a:prstGeom>
          <a:noFill/>
        </p:spPr>
        <p:txBody>
          <a:bodyPr wrap="none" rtlCol="0">
            <a:spAutoFit/>
          </a:bodyPr>
          <a:lstStyle/>
          <a:p>
            <a:pPr algn="ctr"/>
            <a:r>
              <a:rPr kumimoji="1" lang="ja-JP" altLang="en-US" sz="3200" b="1" dirty="0" smtClean="0"/>
              <a:t>避難</a:t>
            </a:r>
            <a:r>
              <a:rPr kumimoji="1" lang="ja-JP" altLang="en-US" sz="3200" b="1" u="sng" dirty="0" smtClean="0"/>
              <a:t>所</a:t>
            </a:r>
            <a:endParaRPr kumimoji="1" lang="en-US" altLang="ja-JP" sz="3200" b="1" u="sng" dirty="0" smtClean="0"/>
          </a:p>
        </p:txBody>
      </p:sp>
      <p:sp>
        <p:nvSpPr>
          <p:cNvPr id="14" name="テキスト ボックス 13"/>
          <p:cNvSpPr txBox="1"/>
          <p:nvPr/>
        </p:nvSpPr>
        <p:spPr>
          <a:xfrm>
            <a:off x="3176845" y="4256258"/>
            <a:ext cx="2657799" cy="1015663"/>
          </a:xfrm>
          <a:prstGeom prst="rect">
            <a:avLst/>
          </a:prstGeom>
          <a:noFill/>
        </p:spPr>
        <p:txBody>
          <a:bodyPr wrap="none" rtlCol="0">
            <a:spAutoFit/>
          </a:bodyPr>
          <a:lstStyle/>
          <a:p>
            <a:pPr algn="ctr"/>
            <a:r>
              <a:rPr kumimoji="1" lang="ja-JP" altLang="en-US" sz="2000" dirty="0" smtClean="0"/>
              <a:t>公園、空き地など</a:t>
            </a:r>
            <a:endParaRPr kumimoji="1" lang="en-US" altLang="ja-JP" sz="2000" dirty="0" smtClean="0"/>
          </a:p>
          <a:p>
            <a:pPr algn="ctr"/>
            <a:r>
              <a:rPr lang="ja-JP" altLang="en-US" sz="2000" u="sng" dirty="0" smtClean="0">
                <a:solidFill>
                  <a:srgbClr val="0000FF"/>
                </a:solidFill>
              </a:rPr>
              <a:t>地震中にも安全な場所</a:t>
            </a:r>
            <a:endParaRPr kumimoji="1" lang="en-US" altLang="ja-JP" sz="2000" u="sng" dirty="0" smtClean="0">
              <a:solidFill>
                <a:srgbClr val="0000FF"/>
              </a:solidFill>
            </a:endParaRPr>
          </a:p>
          <a:p>
            <a:pPr algn="ctr"/>
            <a:r>
              <a:rPr lang="en-US" altLang="ja-JP" sz="2000" b="1" u="sng" dirty="0" smtClean="0">
                <a:solidFill>
                  <a:srgbClr val="FF0000"/>
                </a:solidFill>
              </a:rPr>
              <a:t>※</a:t>
            </a:r>
            <a:r>
              <a:rPr lang="ja-JP" altLang="en-US" sz="2000" b="1" u="sng" dirty="0" smtClean="0">
                <a:solidFill>
                  <a:srgbClr val="FF0000"/>
                </a:solidFill>
              </a:rPr>
              <a:t>津波が来ない場所</a:t>
            </a:r>
            <a:endParaRPr kumimoji="1" lang="en-US" altLang="ja-JP" sz="2000" b="1" u="sng" dirty="0" smtClean="0">
              <a:solidFill>
                <a:srgbClr val="FF0000"/>
              </a:solidFill>
            </a:endParaRPr>
          </a:p>
        </p:txBody>
      </p:sp>
      <p:sp>
        <p:nvSpPr>
          <p:cNvPr id="15" name="テキスト ボックス 14"/>
          <p:cNvSpPr txBox="1"/>
          <p:nvPr/>
        </p:nvSpPr>
        <p:spPr>
          <a:xfrm>
            <a:off x="5964674" y="4256258"/>
            <a:ext cx="2690360" cy="1015663"/>
          </a:xfrm>
          <a:prstGeom prst="rect">
            <a:avLst/>
          </a:prstGeom>
          <a:noFill/>
        </p:spPr>
        <p:txBody>
          <a:bodyPr wrap="none" rtlCol="0">
            <a:spAutoFit/>
          </a:bodyPr>
          <a:lstStyle/>
          <a:p>
            <a:pPr algn="ctr"/>
            <a:r>
              <a:rPr kumimoji="1" lang="ja-JP" altLang="en-US" sz="2000" dirty="0" smtClean="0"/>
              <a:t>学校、公民館など</a:t>
            </a:r>
            <a:endParaRPr kumimoji="1" lang="en-US" altLang="ja-JP" sz="2000" dirty="0" smtClean="0"/>
          </a:p>
          <a:p>
            <a:pPr algn="ctr"/>
            <a:r>
              <a:rPr lang="ja-JP" altLang="en-US" sz="2000" u="sng" dirty="0" smtClean="0">
                <a:solidFill>
                  <a:srgbClr val="0000FF"/>
                </a:solidFill>
              </a:rPr>
              <a:t>家に帰れなくなったら</a:t>
            </a:r>
            <a:endParaRPr kumimoji="1" lang="en-US" altLang="ja-JP" sz="2000" u="sng" dirty="0" smtClean="0">
              <a:solidFill>
                <a:srgbClr val="0000FF"/>
              </a:solidFill>
            </a:endParaRPr>
          </a:p>
          <a:p>
            <a:pPr algn="ctr"/>
            <a:r>
              <a:rPr lang="ja-JP" altLang="en-US" sz="2000" u="sng" dirty="0" smtClean="0">
                <a:solidFill>
                  <a:srgbClr val="0000FF"/>
                </a:solidFill>
              </a:rPr>
              <a:t>しばらく生活できる施設</a:t>
            </a:r>
            <a:endParaRPr kumimoji="1" lang="en-US" altLang="ja-JP" sz="2000" u="sng" dirty="0" smtClean="0">
              <a:solidFill>
                <a:srgbClr val="0000FF"/>
              </a:solidFill>
            </a:endParaRPr>
          </a:p>
        </p:txBody>
      </p:sp>
      <p:sp>
        <p:nvSpPr>
          <p:cNvPr id="16" name="爆発 1 15"/>
          <p:cNvSpPr/>
          <p:nvPr/>
        </p:nvSpPr>
        <p:spPr>
          <a:xfrm>
            <a:off x="797177" y="635902"/>
            <a:ext cx="2238946" cy="1817343"/>
          </a:xfrm>
          <a:prstGeom prst="irregularSeal1">
            <a:avLst/>
          </a:prstGeom>
          <a:solidFill>
            <a:srgbClr val="FFFF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7" name="テキスト ボックス 16"/>
          <p:cNvSpPr txBox="1"/>
          <p:nvPr/>
        </p:nvSpPr>
        <p:spPr>
          <a:xfrm>
            <a:off x="724100" y="1147330"/>
            <a:ext cx="2492990" cy="646331"/>
          </a:xfrm>
          <a:prstGeom prst="rect">
            <a:avLst/>
          </a:prstGeom>
          <a:noFill/>
        </p:spPr>
        <p:txBody>
          <a:bodyPr wrap="none" rtlCol="0">
            <a:spAutoFit/>
          </a:bodyPr>
          <a:lstStyle/>
          <a:p>
            <a:r>
              <a:rPr kumimoji="1" lang="ja-JP" altLang="en-US" sz="3600" b="1" dirty="0" smtClean="0">
                <a:solidFill>
                  <a:srgbClr val="FF0000"/>
                </a:solidFill>
              </a:rPr>
              <a:t>地震発生！</a:t>
            </a:r>
            <a:endParaRPr kumimoji="1" lang="ja-JP" altLang="en-US" sz="3600" b="1" dirty="0">
              <a:solidFill>
                <a:srgbClr val="FF0000"/>
              </a:solidFill>
            </a:endParaRPr>
          </a:p>
        </p:txBody>
      </p:sp>
      <p:sp>
        <p:nvSpPr>
          <p:cNvPr id="18" name="テキスト ボックス 17"/>
          <p:cNvSpPr txBox="1"/>
          <p:nvPr/>
        </p:nvSpPr>
        <p:spPr>
          <a:xfrm>
            <a:off x="940948" y="4256258"/>
            <a:ext cx="1725553" cy="707886"/>
          </a:xfrm>
          <a:prstGeom prst="rect">
            <a:avLst/>
          </a:prstGeom>
          <a:noFill/>
        </p:spPr>
        <p:txBody>
          <a:bodyPr wrap="none" rtlCol="0">
            <a:spAutoFit/>
          </a:bodyPr>
          <a:lstStyle/>
          <a:p>
            <a:pPr algn="ctr"/>
            <a:r>
              <a:rPr kumimoji="1" lang="ja-JP" altLang="en-US" sz="2000" dirty="0" smtClean="0"/>
              <a:t>自宅・アパート</a:t>
            </a:r>
            <a:endParaRPr kumimoji="1" lang="en-US" altLang="ja-JP" sz="2000" dirty="0" smtClean="0"/>
          </a:p>
          <a:p>
            <a:pPr algn="ctr"/>
            <a:r>
              <a:rPr lang="ja-JP" altLang="en-US" sz="2000" dirty="0" smtClean="0"/>
              <a:t>マンションなど</a:t>
            </a:r>
            <a:endParaRPr kumimoji="1" lang="en-US" altLang="ja-JP" sz="2000" dirty="0" smtClean="0"/>
          </a:p>
        </p:txBody>
      </p:sp>
      <p:cxnSp>
        <p:nvCxnSpPr>
          <p:cNvPr id="39" name="直線コネクタ 38"/>
          <p:cNvCxnSpPr/>
          <p:nvPr/>
        </p:nvCxnSpPr>
        <p:spPr>
          <a:xfrm rot="5400000">
            <a:off x="7108705" y="5407247"/>
            <a:ext cx="316101" cy="1588"/>
          </a:xfrm>
          <a:prstGeom prst="line">
            <a:avLst/>
          </a:prstGeom>
          <a:ln w="127000">
            <a:solidFill>
              <a:srgbClr val="0000FF"/>
            </a:solidFill>
            <a:tailEnd type="none"/>
          </a:ln>
          <a:effectLst/>
        </p:spPr>
        <p:style>
          <a:lnRef idx="3">
            <a:schemeClr val="accent4"/>
          </a:lnRef>
          <a:fillRef idx="0">
            <a:schemeClr val="accent4"/>
          </a:fillRef>
          <a:effectRef idx="2">
            <a:schemeClr val="accent4"/>
          </a:effectRef>
          <a:fontRef idx="minor">
            <a:schemeClr val="tx1"/>
          </a:fontRef>
        </p:style>
      </p:cxnSp>
      <p:cxnSp>
        <p:nvCxnSpPr>
          <p:cNvPr id="41" name="直線コネクタ 40"/>
          <p:cNvCxnSpPr/>
          <p:nvPr/>
        </p:nvCxnSpPr>
        <p:spPr>
          <a:xfrm rot="10800000">
            <a:off x="1753703" y="5566092"/>
            <a:ext cx="5512260" cy="1588"/>
          </a:xfrm>
          <a:prstGeom prst="line">
            <a:avLst/>
          </a:prstGeom>
          <a:ln w="127000" cap="rnd">
            <a:solidFill>
              <a:srgbClr val="0000FF"/>
            </a:solidFill>
            <a:tailEnd type="none"/>
          </a:ln>
          <a:effectLst/>
        </p:spPr>
        <p:style>
          <a:lnRef idx="3">
            <a:schemeClr val="accent4"/>
          </a:lnRef>
          <a:fillRef idx="0">
            <a:schemeClr val="accent4"/>
          </a:fillRef>
          <a:effectRef idx="2">
            <a:schemeClr val="accent4"/>
          </a:effectRef>
          <a:fontRef idx="minor">
            <a:schemeClr val="tx1"/>
          </a:fontRef>
        </p:style>
      </p:cxnSp>
      <p:cxnSp>
        <p:nvCxnSpPr>
          <p:cNvPr id="43" name="直線矢印コネクタ 42"/>
          <p:cNvCxnSpPr/>
          <p:nvPr/>
        </p:nvCxnSpPr>
        <p:spPr>
          <a:xfrm rot="5400000" flipH="1" flipV="1">
            <a:off x="1452332" y="5265516"/>
            <a:ext cx="602743" cy="1"/>
          </a:xfrm>
          <a:prstGeom prst="straightConnector1">
            <a:avLst/>
          </a:prstGeom>
          <a:ln w="127000">
            <a:solidFill>
              <a:srgbClr val="0000FF"/>
            </a:solidFill>
            <a:tailEnd type="triangle"/>
          </a:ln>
          <a:effectLst/>
        </p:spPr>
        <p:style>
          <a:lnRef idx="3">
            <a:schemeClr val="accent4"/>
          </a:lnRef>
          <a:fillRef idx="0">
            <a:schemeClr val="accent4"/>
          </a:fillRef>
          <a:effectRef idx="2">
            <a:schemeClr val="accent4"/>
          </a:effectRef>
          <a:fontRef idx="minor">
            <a:schemeClr val="tx1"/>
          </a:fontRef>
        </p:style>
      </p:cxnSp>
      <p:sp>
        <p:nvSpPr>
          <p:cNvPr id="46" name="テキスト ボックス 45"/>
          <p:cNvSpPr txBox="1"/>
          <p:nvPr/>
        </p:nvSpPr>
        <p:spPr>
          <a:xfrm>
            <a:off x="489524" y="5889616"/>
            <a:ext cx="8098291" cy="569387"/>
          </a:xfrm>
          <a:prstGeom prst="rect">
            <a:avLst/>
          </a:prstGeom>
          <a:noFill/>
        </p:spPr>
        <p:txBody>
          <a:bodyPr wrap="none" rtlCol="0">
            <a:spAutoFit/>
          </a:bodyPr>
          <a:lstStyle/>
          <a:p>
            <a:pPr algn="ctr"/>
            <a:r>
              <a:rPr kumimoji="1" lang="ja-JP" altLang="en-US" sz="3000" b="1" dirty="0" smtClean="0"/>
              <a:t>家族と集合して、</a:t>
            </a:r>
            <a:r>
              <a:rPr kumimoji="1" lang="ja-JP" altLang="en-US" sz="3000" b="1" u="sng" dirty="0" smtClean="0">
                <a:solidFill>
                  <a:srgbClr val="0000FF"/>
                </a:solidFill>
              </a:rPr>
              <a:t>安全が確認できたら</a:t>
            </a:r>
            <a:r>
              <a:rPr kumimoji="1" lang="ja-JP" altLang="en-US" sz="3000" b="1" dirty="0" smtClean="0"/>
              <a:t>帰宅しよう</a:t>
            </a:r>
            <a:endParaRPr kumimoji="1" lang="ja-JP" altLang="en-US" sz="3000" b="1" dirty="0"/>
          </a:p>
        </p:txBody>
      </p:sp>
      <p:cxnSp>
        <p:nvCxnSpPr>
          <p:cNvPr id="47" name="直線コネクタ 46"/>
          <p:cNvCxnSpPr/>
          <p:nvPr/>
        </p:nvCxnSpPr>
        <p:spPr>
          <a:xfrm rot="5400000">
            <a:off x="4397607" y="5429178"/>
            <a:ext cx="316101" cy="1588"/>
          </a:xfrm>
          <a:prstGeom prst="line">
            <a:avLst/>
          </a:prstGeom>
          <a:ln w="127000">
            <a:solidFill>
              <a:srgbClr val="0000FF"/>
            </a:solidFill>
            <a:tailEnd type="none"/>
          </a:ln>
          <a:effectLst/>
        </p:spPr>
        <p:style>
          <a:lnRef idx="3">
            <a:schemeClr val="accent4"/>
          </a:lnRef>
          <a:fillRef idx="0">
            <a:schemeClr val="accent4"/>
          </a:fillRef>
          <a:effectRef idx="2">
            <a:schemeClr val="accent4"/>
          </a:effectRef>
          <a:fontRef idx="minor">
            <a:schemeClr val="tx1"/>
          </a:fontRef>
        </p:style>
      </p:cxnSp>
      <p:sp>
        <p:nvSpPr>
          <p:cNvPr id="23" name="テキスト ボックス 22"/>
          <p:cNvSpPr txBox="1"/>
          <p:nvPr/>
        </p:nvSpPr>
        <p:spPr>
          <a:xfrm>
            <a:off x="2715212" y="3287730"/>
            <a:ext cx="641822" cy="369332"/>
          </a:xfrm>
          <a:prstGeom prst="rect">
            <a:avLst/>
          </a:prstGeom>
          <a:noFill/>
        </p:spPr>
        <p:txBody>
          <a:bodyPr wrap="none" rtlCol="0">
            <a:spAutoFit/>
          </a:bodyPr>
          <a:lstStyle/>
          <a:p>
            <a:r>
              <a:rPr kumimoji="1" lang="ja-JP" altLang="en-US" dirty="0" smtClean="0">
                <a:solidFill>
                  <a:schemeClr val="bg1"/>
                </a:solidFill>
              </a:rPr>
              <a:t>早め</a:t>
            </a:r>
            <a:endParaRPr kumimoji="1" lang="ja-JP" altLang="en-US" dirty="0">
              <a:solidFill>
                <a:schemeClr val="bg1"/>
              </a:solidFill>
            </a:endParaRPr>
          </a:p>
        </p:txBody>
      </p:sp>
      <p:sp>
        <p:nvSpPr>
          <p:cNvPr id="25" name="テキスト ボックス 24"/>
          <p:cNvSpPr txBox="1"/>
          <p:nvPr/>
        </p:nvSpPr>
        <p:spPr>
          <a:xfrm>
            <a:off x="5420227" y="3149230"/>
            <a:ext cx="841997" cy="646331"/>
          </a:xfrm>
          <a:prstGeom prst="rect">
            <a:avLst/>
          </a:prstGeom>
          <a:noFill/>
        </p:spPr>
        <p:txBody>
          <a:bodyPr wrap="square" rtlCol="0">
            <a:spAutoFit/>
          </a:bodyPr>
          <a:lstStyle/>
          <a:p>
            <a:r>
              <a:rPr kumimoji="1" lang="ja-JP" altLang="en-US" dirty="0" smtClean="0">
                <a:solidFill>
                  <a:srgbClr val="FFFFFF"/>
                </a:solidFill>
              </a:rPr>
              <a:t>落ち</a:t>
            </a:r>
            <a:endParaRPr kumimoji="1" lang="en-US" altLang="ja-JP" dirty="0" smtClean="0">
              <a:solidFill>
                <a:srgbClr val="FFFFFF"/>
              </a:solidFill>
            </a:endParaRPr>
          </a:p>
          <a:p>
            <a:r>
              <a:rPr kumimoji="1" lang="ja-JP" altLang="en-US" dirty="0" smtClean="0">
                <a:solidFill>
                  <a:srgbClr val="FFFFFF"/>
                </a:solidFill>
              </a:rPr>
              <a:t>着いて</a:t>
            </a:r>
            <a:endParaRPr kumimoji="1" lang="ja-JP" altLang="en-US" dirty="0">
              <a:solidFill>
                <a:srgbClr val="FFFFFF"/>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　</a:t>
            </a:r>
            <a:endParaRPr lang="ja-JP" altLang="en-US" dirty="0"/>
          </a:p>
        </p:txBody>
      </p:sp>
      <p:sp>
        <p:nvSpPr>
          <p:cNvPr id="6" name="テキスト ボックス 5"/>
          <p:cNvSpPr txBox="1"/>
          <p:nvPr/>
        </p:nvSpPr>
        <p:spPr>
          <a:xfrm>
            <a:off x="175651" y="462760"/>
            <a:ext cx="8752163" cy="584776"/>
          </a:xfrm>
          <a:prstGeom prst="rect">
            <a:avLst/>
          </a:prstGeom>
          <a:noFill/>
        </p:spPr>
        <p:txBody>
          <a:bodyPr wrap="square" rtlCol="0">
            <a:spAutoFit/>
          </a:bodyPr>
          <a:lstStyle/>
          <a:p>
            <a:pPr algn="ctr"/>
            <a:r>
              <a:rPr kumimoji="1" lang="ja-JP" altLang="en-US" sz="3200" dirty="0" smtClean="0"/>
              <a:t>広い場所ならどこでも「</a:t>
            </a:r>
            <a:r>
              <a:rPr kumimoji="1" lang="ja-JP" altLang="en-US" sz="3200" u="sng" dirty="0" smtClean="0">
                <a:solidFill>
                  <a:srgbClr val="008000"/>
                </a:solidFill>
              </a:rPr>
              <a:t>避難場所</a:t>
            </a:r>
            <a:r>
              <a:rPr kumimoji="1" lang="ja-JP" altLang="en-US" sz="3200" dirty="0" smtClean="0"/>
              <a:t>　　　」になるよ</a:t>
            </a:r>
            <a:endParaRPr kumimoji="1" lang="ja-JP" altLang="en-US" sz="3200" dirty="0"/>
          </a:p>
        </p:txBody>
      </p:sp>
      <p:sp>
        <p:nvSpPr>
          <p:cNvPr id="7" name="テキスト ボックス 6"/>
          <p:cNvSpPr txBox="1"/>
          <p:nvPr/>
        </p:nvSpPr>
        <p:spPr>
          <a:xfrm>
            <a:off x="565244" y="5381648"/>
            <a:ext cx="7970451" cy="1077218"/>
          </a:xfrm>
          <a:prstGeom prst="rect">
            <a:avLst/>
          </a:prstGeom>
          <a:noFill/>
        </p:spPr>
        <p:txBody>
          <a:bodyPr wrap="none" rtlCol="0">
            <a:spAutoFit/>
          </a:bodyPr>
          <a:lstStyle/>
          <a:p>
            <a:pPr algn="ctr"/>
            <a:r>
              <a:rPr kumimoji="1" lang="ja-JP" altLang="en-US" sz="3200" dirty="0" smtClean="0"/>
              <a:t>おうちの人と一緒に</a:t>
            </a:r>
            <a:r>
              <a:rPr kumimoji="1" lang="ja-JP" altLang="en-US" sz="3200" u="sng" dirty="0" smtClean="0">
                <a:solidFill>
                  <a:srgbClr val="0000FF"/>
                </a:solidFill>
              </a:rPr>
              <a:t>ハザードマップ</a:t>
            </a:r>
            <a:r>
              <a:rPr kumimoji="1" lang="ja-JP" altLang="en-US" sz="3200" dirty="0" smtClean="0"/>
              <a:t>を見ながら</a:t>
            </a:r>
            <a:endParaRPr kumimoji="1" lang="en-US" altLang="ja-JP" sz="3200" dirty="0" smtClean="0"/>
          </a:p>
          <a:p>
            <a:pPr algn="ctr"/>
            <a:r>
              <a:rPr kumimoji="1" lang="ja-JP" altLang="en-US" sz="3200" dirty="0" smtClean="0"/>
              <a:t>家の近くの、どこが安全か考えてみよう</a:t>
            </a:r>
            <a:endParaRPr kumimoji="1" lang="ja-JP" altLang="en-US" sz="3200" dirty="0"/>
          </a:p>
        </p:txBody>
      </p:sp>
      <p:pic>
        <p:nvPicPr>
          <p:cNvPr id="9" name="コンテンツ プレースホルダ 8" descr="AI空き地１.jpg"/>
          <p:cNvPicPr>
            <a:picLocks noGrp="1" noChangeAspect="1"/>
          </p:cNvPicPr>
          <p:nvPr>
            <p:ph idx="1"/>
          </p:nvPr>
        </p:nvPicPr>
        <p:blipFill>
          <a:blip r:embed="rId3"/>
          <a:srcRect l="-40613" t="15748" r="-40613"/>
          <a:stretch>
            <a:fillRect/>
          </a:stretch>
        </p:blipFill>
        <p:spPr>
          <a:xfrm>
            <a:off x="-1610080" y="1379022"/>
            <a:ext cx="8059071" cy="3734198"/>
          </a:xfrm>
        </p:spPr>
      </p:pic>
      <p:pic>
        <p:nvPicPr>
          <p:cNvPr id="10" name="図 9" descr="AI空き地２.jpg"/>
          <p:cNvPicPr>
            <a:picLocks noChangeAspect="1"/>
          </p:cNvPicPr>
          <p:nvPr/>
        </p:nvPicPr>
        <p:blipFill>
          <a:blip r:embed="rId4"/>
          <a:srcRect l="1575" b="15748"/>
          <a:stretch>
            <a:fillRect/>
          </a:stretch>
        </p:blipFill>
        <p:spPr>
          <a:xfrm>
            <a:off x="4550470" y="1379022"/>
            <a:ext cx="4377344" cy="3747006"/>
          </a:xfrm>
          <a:prstGeom prst="rect">
            <a:avLst/>
          </a:prstGeom>
        </p:spPr>
      </p:pic>
      <p:pic>
        <p:nvPicPr>
          <p:cNvPr id="11" name="図 10" descr="避難場所イラスト.jpg"/>
          <p:cNvPicPr>
            <a:picLocks noChangeAspect="1"/>
          </p:cNvPicPr>
          <p:nvPr/>
        </p:nvPicPr>
        <p:blipFill>
          <a:blip r:embed="rId5"/>
          <a:stretch>
            <a:fillRect/>
          </a:stretch>
        </p:blipFill>
        <p:spPr>
          <a:xfrm>
            <a:off x="6129031" y="462760"/>
            <a:ext cx="639920" cy="63992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　</a:t>
            </a:r>
            <a:endParaRPr lang="ja-JP" altLang="en-US" dirty="0"/>
          </a:p>
        </p:txBody>
      </p:sp>
      <p:sp>
        <p:nvSpPr>
          <p:cNvPr id="3" name="コンテンツ プレースホルダ 2"/>
          <p:cNvSpPr>
            <a:spLocks noGrp="1"/>
          </p:cNvSpPr>
          <p:nvPr>
            <p:ph idx="1"/>
          </p:nvPr>
        </p:nvSpPr>
        <p:spPr/>
        <p:txBody>
          <a:bodyPr/>
          <a:lstStyle/>
          <a:p>
            <a:pPr>
              <a:buNone/>
            </a:pPr>
            <a:r>
              <a:rPr lang="ja-JP" altLang="en-US" dirty="0" smtClean="0"/>
              <a:t>　</a:t>
            </a:r>
            <a:endParaRPr lang="ja-JP" altLang="en-US" dirty="0"/>
          </a:p>
        </p:txBody>
      </p:sp>
      <p:pic>
        <p:nvPicPr>
          <p:cNvPr id="4" name="図 3" descr="スクリーンショット 2024-11-23 21.38.33.png"/>
          <p:cNvPicPr>
            <a:picLocks noChangeAspect="1"/>
          </p:cNvPicPr>
          <p:nvPr/>
        </p:nvPicPr>
        <p:blipFill>
          <a:blip r:embed="rId3"/>
          <a:srcRect t="15766" r="4704" b="12612"/>
          <a:stretch>
            <a:fillRect/>
          </a:stretch>
        </p:blipFill>
        <p:spPr>
          <a:xfrm>
            <a:off x="0" y="0"/>
            <a:ext cx="9175651" cy="6858000"/>
          </a:xfrm>
          <a:prstGeom prst="rect">
            <a:avLst/>
          </a:prstGeom>
        </p:spPr>
      </p:pic>
      <p:sp>
        <p:nvSpPr>
          <p:cNvPr id="5" name="テキスト ボックス 4"/>
          <p:cNvSpPr txBox="1"/>
          <p:nvPr/>
        </p:nvSpPr>
        <p:spPr>
          <a:xfrm>
            <a:off x="1636658" y="430649"/>
            <a:ext cx="6217444" cy="1169551"/>
          </a:xfrm>
          <a:prstGeom prst="rect">
            <a:avLst/>
          </a:prstGeom>
          <a:solidFill>
            <a:srgbClr val="0000FF"/>
          </a:solidFill>
          <a:ln w="254000">
            <a:solidFill>
              <a:srgbClr val="0000FF"/>
            </a:solidFill>
          </a:ln>
        </p:spPr>
        <p:txBody>
          <a:bodyPr wrap="square" rtlCol="0">
            <a:spAutoFit/>
          </a:bodyPr>
          <a:lstStyle/>
          <a:p>
            <a:pPr algn="ctr"/>
            <a:r>
              <a:rPr kumimoji="1" lang="ja-JP" altLang="en-US" sz="3500" dirty="0" smtClean="0">
                <a:solidFill>
                  <a:srgbClr val="FFFFFF"/>
                </a:solidFill>
              </a:rPr>
              <a:t>もし津波が来る場所にいたら</a:t>
            </a:r>
            <a:endParaRPr kumimoji="1" lang="en-US" altLang="ja-JP" sz="3500" dirty="0" smtClean="0">
              <a:solidFill>
                <a:srgbClr val="FFFFFF"/>
              </a:solidFill>
            </a:endParaRPr>
          </a:p>
          <a:p>
            <a:pPr algn="ctr"/>
            <a:r>
              <a:rPr lang="ja-JP" altLang="en-US" sz="3500" dirty="0" smtClean="0">
                <a:solidFill>
                  <a:srgbClr val="FFFFFF"/>
                </a:solidFill>
              </a:rPr>
              <a:t>「避難場所」は</a:t>
            </a:r>
            <a:r>
              <a:rPr lang="ja-JP" altLang="en-US" sz="3500" u="sng" dirty="0" smtClean="0">
                <a:solidFill>
                  <a:srgbClr val="FFFF00"/>
                </a:solidFill>
              </a:rPr>
              <a:t>高い所</a:t>
            </a:r>
            <a:r>
              <a:rPr lang="ja-JP" altLang="en-US" sz="3500" dirty="0" smtClean="0">
                <a:solidFill>
                  <a:srgbClr val="FFFFFF"/>
                </a:solidFill>
              </a:rPr>
              <a:t>になるよ</a:t>
            </a:r>
            <a:endParaRPr kumimoji="1" lang="ja-JP" altLang="en-US" sz="3500" dirty="0">
              <a:solidFill>
                <a:srgbClr val="FFFFFF"/>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03859" y="1337487"/>
            <a:ext cx="2984668" cy="2242655"/>
          </a:xfrm>
        </p:spPr>
        <p:txBody>
          <a:bodyPr>
            <a:normAutofit/>
          </a:bodyPr>
          <a:lstStyle/>
          <a:p>
            <a:r>
              <a:rPr lang="ja-JP" altLang="en-US" sz="3500" b="1" u="sng" dirty="0" smtClean="0">
                <a:solidFill>
                  <a:srgbClr val="FF0000"/>
                </a:solidFill>
              </a:rPr>
              <a:t>津波危険地域</a:t>
            </a:r>
            <a:r>
              <a:rPr lang="en-US" altLang="ja-JP" sz="3500" b="1" dirty="0" smtClean="0"/>
              <a:t/>
            </a:r>
            <a:br>
              <a:rPr lang="en-US" altLang="ja-JP" sz="3500" b="1" dirty="0" smtClean="0"/>
            </a:br>
            <a:r>
              <a:rPr lang="ja-JP" altLang="en-US" sz="3500" b="1" dirty="0" smtClean="0"/>
              <a:t>にいたら</a:t>
            </a:r>
            <a:r>
              <a:rPr lang="en-US" altLang="ja-JP" sz="3500" b="1" dirty="0" smtClean="0"/>
              <a:t/>
            </a:r>
            <a:br>
              <a:rPr lang="en-US" altLang="ja-JP" sz="3500" b="1" dirty="0" smtClean="0"/>
            </a:br>
            <a:r>
              <a:rPr lang="ja-JP" altLang="en-US" sz="3500" b="1" dirty="0" smtClean="0"/>
              <a:t>すぐに高台へ</a:t>
            </a:r>
            <a:r>
              <a:rPr lang="en-US" altLang="ja-JP" sz="3500" b="1" dirty="0" smtClean="0"/>
              <a:t/>
            </a:r>
            <a:br>
              <a:rPr lang="en-US" altLang="ja-JP" sz="3500" b="1" dirty="0" smtClean="0"/>
            </a:br>
            <a:r>
              <a:rPr lang="ja-JP" altLang="en-US" sz="3500" b="1" dirty="0" smtClean="0"/>
              <a:t>避難しよう</a:t>
            </a:r>
            <a:endParaRPr lang="ja-JP" altLang="en-US" sz="3500" b="1" dirty="0"/>
          </a:p>
        </p:txBody>
      </p:sp>
      <p:sp>
        <p:nvSpPr>
          <p:cNvPr id="3" name="コンテンツ プレースホルダ 2"/>
          <p:cNvSpPr>
            <a:spLocks noGrp="1"/>
          </p:cNvSpPr>
          <p:nvPr>
            <p:ph idx="1"/>
          </p:nvPr>
        </p:nvSpPr>
        <p:spPr>
          <a:xfrm>
            <a:off x="-8568573" y="3873360"/>
            <a:ext cx="8229600" cy="4525963"/>
          </a:xfrm>
        </p:spPr>
        <p:txBody>
          <a:bodyPr/>
          <a:lstStyle/>
          <a:p>
            <a:pPr>
              <a:buNone/>
            </a:pPr>
            <a:r>
              <a:rPr lang="ja-JP" altLang="en-US" dirty="0" smtClean="0"/>
              <a:t>　</a:t>
            </a:r>
            <a:endParaRPr lang="ja-JP" altLang="en-US" dirty="0"/>
          </a:p>
        </p:txBody>
      </p:sp>
      <p:pic>
        <p:nvPicPr>
          <p:cNvPr id="5" name="図 4" descr="スクリーンショット 2024-11-20 21.31.57.png"/>
          <p:cNvPicPr>
            <a:picLocks noChangeAspect="1"/>
          </p:cNvPicPr>
          <p:nvPr/>
        </p:nvPicPr>
        <p:blipFill>
          <a:blip r:embed="rId3"/>
          <a:srcRect l="6216" t="12598"/>
          <a:stretch>
            <a:fillRect/>
          </a:stretch>
        </p:blipFill>
        <p:spPr>
          <a:xfrm>
            <a:off x="243294" y="1337487"/>
            <a:ext cx="5760565" cy="5297913"/>
          </a:xfrm>
          <a:prstGeom prst="rect">
            <a:avLst/>
          </a:prstGeom>
        </p:spPr>
      </p:pic>
      <p:pic>
        <p:nvPicPr>
          <p:cNvPr id="9" name="図 8"/>
          <p:cNvPicPr>
            <a:picLocks noChangeAspect="1"/>
          </p:cNvPicPr>
          <p:nvPr/>
        </p:nvPicPr>
        <p:blipFill>
          <a:blip r:embed="rId4"/>
          <a:srcRect/>
          <a:stretch>
            <a:fillRect/>
          </a:stretch>
        </p:blipFill>
        <p:spPr>
          <a:xfrm>
            <a:off x="6003859" y="3873360"/>
            <a:ext cx="2984668" cy="2984640"/>
          </a:xfrm>
          <a:prstGeom prst="rect">
            <a:avLst/>
          </a:prstGeom>
        </p:spPr>
      </p:pic>
      <p:sp>
        <p:nvSpPr>
          <p:cNvPr id="12" name="テキスト ボックス 11"/>
          <p:cNvSpPr txBox="1"/>
          <p:nvPr/>
        </p:nvSpPr>
        <p:spPr>
          <a:xfrm>
            <a:off x="243294" y="422954"/>
            <a:ext cx="8606828" cy="707886"/>
          </a:xfrm>
          <a:prstGeom prst="rect">
            <a:avLst/>
          </a:prstGeom>
          <a:solidFill>
            <a:srgbClr val="FF0000"/>
          </a:solidFill>
          <a:ln w="127000">
            <a:solidFill>
              <a:srgbClr val="FF0000"/>
            </a:solidFill>
          </a:ln>
        </p:spPr>
        <p:txBody>
          <a:bodyPr wrap="square" rtlCol="0">
            <a:spAutoFit/>
          </a:bodyPr>
          <a:lstStyle/>
          <a:p>
            <a:pPr algn="ctr"/>
            <a:r>
              <a:rPr lang="ja-JP" altLang="en-US" sz="4000" b="1" dirty="0" smtClean="0">
                <a:solidFill>
                  <a:schemeClr val="bg1"/>
                </a:solidFill>
              </a:rPr>
              <a:t>近くに高台があれば高台へ</a:t>
            </a:r>
            <a:endParaRPr kumimoji="1" lang="ja-JP" altLang="en-US" sz="4000" b="1" dirty="0">
              <a:solidFill>
                <a:schemeClr val="bg1"/>
              </a:solidFill>
            </a:endParaRPr>
          </a:p>
        </p:txBody>
      </p:sp>
      <p:cxnSp>
        <p:nvCxnSpPr>
          <p:cNvPr id="22" name="直線矢印コネクタ 21"/>
          <p:cNvCxnSpPr/>
          <p:nvPr/>
        </p:nvCxnSpPr>
        <p:spPr>
          <a:xfrm rot="16200000" flipH="1">
            <a:off x="1310594" y="4234498"/>
            <a:ext cx="3121261" cy="662067"/>
          </a:xfrm>
          <a:prstGeom prst="straightConnector1">
            <a:avLst/>
          </a:prstGeom>
          <a:ln w="190500">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　</a:t>
            </a:r>
            <a:endParaRPr lang="ja-JP" altLang="en-US" dirty="0"/>
          </a:p>
        </p:txBody>
      </p:sp>
      <p:sp>
        <p:nvSpPr>
          <p:cNvPr id="3" name="コンテンツ プレースホルダ 2"/>
          <p:cNvSpPr>
            <a:spLocks noGrp="1"/>
          </p:cNvSpPr>
          <p:nvPr>
            <p:ph idx="1"/>
          </p:nvPr>
        </p:nvSpPr>
        <p:spPr/>
        <p:txBody>
          <a:bodyPr/>
          <a:lstStyle/>
          <a:p>
            <a:pPr>
              <a:buNone/>
            </a:pPr>
            <a:r>
              <a:rPr lang="ja-JP" altLang="en-US" dirty="0" smtClean="0"/>
              <a:t>　</a:t>
            </a:r>
            <a:endParaRPr lang="ja-JP" altLang="en-US" dirty="0"/>
          </a:p>
        </p:txBody>
      </p:sp>
      <p:pic>
        <p:nvPicPr>
          <p:cNvPr id="4" name="図 3" descr="スクリーンショット 2024-11-20 21.26.49.png"/>
          <p:cNvPicPr>
            <a:picLocks noChangeAspect="1"/>
          </p:cNvPicPr>
          <p:nvPr/>
        </p:nvPicPr>
        <p:blipFill>
          <a:blip r:embed="rId3"/>
          <a:srcRect l="25253" r="22096"/>
          <a:stretch>
            <a:fillRect/>
          </a:stretch>
        </p:blipFill>
        <p:spPr>
          <a:xfrm>
            <a:off x="6044074" y="1668867"/>
            <a:ext cx="2642726" cy="5024960"/>
          </a:xfrm>
          <a:prstGeom prst="rect">
            <a:avLst/>
          </a:prstGeom>
        </p:spPr>
      </p:pic>
      <p:pic>
        <p:nvPicPr>
          <p:cNvPr id="5" name="図 4" descr="スクリーンショット 2024-11-20 22.07.18.png"/>
          <p:cNvPicPr>
            <a:picLocks noChangeAspect="1"/>
          </p:cNvPicPr>
          <p:nvPr/>
        </p:nvPicPr>
        <p:blipFill>
          <a:blip r:embed="rId4"/>
          <a:stretch>
            <a:fillRect/>
          </a:stretch>
        </p:blipFill>
        <p:spPr>
          <a:xfrm>
            <a:off x="403609" y="1610440"/>
            <a:ext cx="3330506" cy="3334210"/>
          </a:xfrm>
          <a:prstGeom prst="rect">
            <a:avLst/>
          </a:prstGeom>
        </p:spPr>
      </p:pic>
      <p:sp>
        <p:nvSpPr>
          <p:cNvPr id="7" name="テキスト ボックス 6"/>
          <p:cNvSpPr txBox="1"/>
          <p:nvPr/>
        </p:nvSpPr>
        <p:spPr>
          <a:xfrm>
            <a:off x="457200" y="259048"/>
            <a:ext cx="8229600" cy="677108"/>
          </a:xfrm>
          <a:prstGeom prst="rect">
            <a:avLst/>
          </a:prstGeom>
          <a:solidFill>
            <a:srgbClr val="FF0000"/>
          </a:solidFill>
          <a:ln w="127000">
            <a:solidFill>
              <a:srgbClr val="FF0000"/>
            </a:solidFill>
          </a:ln>
        </p:spPr>
        <p:txBody>
          <a:bodyPr wrap="square" rtlCol="0">
            <a:spAutoFit/>
          </a:bodyPr>
          <a:lstStyle/>
          <a:p>
            <a:pPr algn="ctr"/>
            <a:r>
              <a:rPr kumimoji="1" lang="ja-JP" altLang="en-US" sz="3800" b="1" dirty="0" smtClean="0">
                <a:solidFill>
                  <a:schemeClr val="bg1"/>
                </a:solidFill>
              </a:rPr>
              <a:t>近くに高台がないなら高い建物へ</a:t>
            </a:r>
            <a:endParaRPr kumimoji="1" lang="en-US" altLang="ja-JP" sz="3800" b="1" dirty="0" smtClean="0">
              <a:solidFill>
                <a:schemeClr val="bg1"/>
              </a:solidFill>
            </a:endParaRPr>
          </a:p>
        </p:txBody>
      </p:sp>
      <p:sp>
        <p:nvSpPr>
          <p:cNvPr id="8" name="テキスト ボックス 7"/>
          <p:cNvSpPr txBox="1"/>
          <p:nvPr/>
        </p:nvSpPr>
        <p:spPr>
          <a:xfrm>
            <a:off x="218827" y="4954890"/>
            <a:ext cx="5409885" cy="1738937"/>
          </a:xfrm>
          <a:prstGeom prst="rect">
            <a:avLst/>
          </a:prstGeom>
          <a:noFill/>
        </p:spPr>
        <p:txBody>
          <a:bodyPr wrap="square" rtlCol="0">
            <a:spAutoFit/>
          </a:bodyPr>
          <a:lstStyle/>
          <a:p>
            <a:r>
              <a:rPr kumimoji="1" lang="ja-JP" altLang="en-US" sz="3300" dirty="0" smtClean="0"/>
              <a:t>・なるべく</a:t>
            </a:r>
            <a:r>
              <a:rPr kumimoji="1" lang="ja-JP" altLang="en-US" sz="3300" b="1" u="sng" dirty="0" smtClean="0"/>
              <a:t>大きい</a:t>
            </a:r>
            <a:r>
              <a:rPr kumimoji="1" lang="ja-JP" altLang="en-US" sz="3300" dirty="0" smtClean="0"/>
              <a:t>ビル</a:t>
            </a:r>
            <a:endParaRPr kumimoji="1" lang="en-US" altLang="ja-JP" sz="3300" dirty="0" smtClean="0"/>
          </a:p>
          <a:p>
            <a:r>
              <a:rPr kumimoji="1" lang="ja-JP" altLang="en-US" sz="3300" dirty="0" smtClean="0"/>
              <a:t>・</a:t>
            </a:r>
            <a:r>
              <a:rPr lang="ja-JP" altLang="en-US" sz="3300" b="1" u="sng" dirty="0" smtClean="0"/>
              <a:t>３階以上</a:t>
            </a:r>
            <a:r>
              <a:rPr lang="ja-JP" altLang="en-US" sz="3300" dirty="0" smtClean="0"/>
              <a:t>へ登る</a:t>
            </a:r>
            <a:endParaRPr kumimoji="1" lang="en-US" altLang="ja-JP" sz="3300" dirty="0" smtClean="0"/>
          </a:p>
          <a:p>
            <a:r>
              <a:rPr lang="ja-JP" altLang="en-US" sz="3300" dirty="0" smtClean="0"/>
              <a:t>・</a:t>
            </a:r>
            <a:r>
              <a:rPr lang="ja-JP" altLang="en-US" sz="3300" b="1" u="sng" dirty="0" smtClean="0"/>
              <a:t>鉄筋コンクリート</a:t>
            </a:r>
            <a:r>
              <a:rPr kumimoji="1" lang="ja-JP" altLang="en-US" sz="3300" dirty="0" smtClean="0"/>
              <a:t>（木造は</a:t>
            </a:r>
            <a:r>
              <a:rPr kumimoji="1" lang="en-US" altLang="ja-JP" sz="4100" dirty="0" smtClean="0"/>
              <a:t>×</a:t>
            </a:r>
            <a:r>
              <a:rPr kumimoji="1" lang="ja-JP" altLang="en-US" sz="3300" dirty="0" smtClean="0"/>
              <a:t>）</a:t>
            </a:r>
            <a:endParaRPr kumimoji="1" lang="en-US" altLang="ja-JP" sz="3300" dirty="0" smtClean="0"/>
          </a:p>
        </p:txBody>
      </p:sp>
      <p:sp>
        <p:nvSpPr>
          <p:cNvPr id="9" name="テキスト ボックス 8"/>
          <p:cNvSpPr txBox="1"/>
          <p:nvPr/>
        </p:nvSpPr>
        <p:spPr>
          <a:xfrm>
            <a:off x="6182119" y="1102609"/>
            <a:ext cx="2493441" cy="507831"/>
          </a:xfrm>
          <a:prstGeom prst="rect">
            <a:avLst/>
          </a:prstGeom>
          <a:noFill/>
        </p:spPr>
        <p:txBody>
          <a:bodyPr wrap="none" rtlCol="0">
            <a:spAutoFit/>
          </a:bodyPr>
          <a:lstStyle/>
          <a:p>
            <a:r>
              <a:rPr kumimoji="1" lang="ja-JP" altLang="en-US" sz="2700" b="1" dirty="0" smtClean="0"/>
              <a:t>津波避難タワー</a:t>
            </a:r>
            <a:endParaRPr kumimoji="1" lang="ja-JP" altLang="en-US" sz="2700" b="1" dirty="0"/>
          </a:p>
        </p:txBody>
      </p:sp>
      <p:sp>
        <p:nvSpPr>
          <p:cNvPr id="11" name="テキスト ボックス 10"/>
          <p:cNvSpPr txBox="1"/>
          <p:nvPr/>
        </p:nvSpPr>
        <p:spPr>
          <a:xfrm>
            <a:off x="868618" y="1102609"/>
            <a:ext cx="2214819" cy="507831"/>
          </a:xfrm>
          <a:prstGeom prst="rect">
            <a:avLst/>
          </a:prstGeom>
          <a:noFill/>
        </p:spPr>
        <p:txBody>
          <a:bodyPr wrap="none" rtlCol="0">
            <a:spAutoFit/>
          </a:bodyPr>
          <a:lstStyle/>
          <a:p>
            <a:r>
              <a:rPr kumimoji="1" lang="ja-JP" altLang="en-US" sz="2700" dirty="0" smtClean="0"/>
              <a:t>津波避難ビル</a:t>
            </a:r>
            <a:endParaRPr kumimoji="1" lang="ja-JP" altLang="en-US" sz="2700" dirty="0"/>
          </a:p>
        </p:txBody>
      </p:sp>
      <p:pic>
        <p:nvPicPr>
          <p:cNvPr id="12" name="図 11"/>
          <p:cNvPicPr>
            <a:picLocks noChangeAspect="1"/>
          </p:cNvPicPr>
          <p:nvPr/>
        </p:nvPicPr>
        <p:blipFill>
          <a:blip r:embed="rId5"/>
          <a:stretch>
            <a:fillRect/>
          </a:stretch>
        </p:blipFill>
        <p:spPr>
          <a:xfrm>
            <a:off x="4006041" y="1600200"/>
            <a:ext cx="1795798" cy="1795798"/>
          </a:xfrm>
          <a:prstGeom prst="rect">
            <a:avLst/>
          </a:prstGeom>
        </p:spPr>
      </p:pic>
      <p:sp>
        <p:nvSpPr>
          <p:cNvPr id="13" name="テキスト ボックス 12"/>
          <p:cNvSpPr txBox="1"/>
          <p:nvPr/>
        </p:nvSpPr>
        <p:spPr>
          <a:xfrm>
            <a:off x="4006041" y="3395998"/>
            <a:ext cx="1415772" cy="830997"/>
          </a:xfrm>
          <a:prstGeom prst="rect">
            <a:avLst/>
          </a:prstGeom>
          <a:noFill/>
        </p:spPr>
        <p:txBody>
          <a:bodyPr wrap="none" rtlCol="0">
            <a:spAutoFit/>
          </a:bodyPr>
          <a:lstStyle/>
          <a:p>
            <a:r>
              <a:rPr kumimoji="1" lang="ja-JP" altLang="en-US" sz="2400" b="1" dirty="0" smtClean="0">
                <a:solidFill>
                  <a:srgbClr val="008000"/>
                </a:solidFill>
              </a:rPr>
              <a:t>津波避難</a:t>
            </a:r>
            <a:endParaRPr kumimoji="1" lang="en-US" altLang="ja-JP" sz="2400" b="1" dirty="0" smtClean="0">
              <a:solidFill>
                <a:srgbClr val="008000"/>
              </a:solidFill>
            </a:endParaRPr>
          </a:p>
          <a:p>
            <a:r>
              <a:rPr lang="ja-JP" altLang="en-US" sz="2400" b="1" dirty="0" smtClean="0">
                <a:solidFill>
                  <a:srgbClr val="008000"/>
                </a:solidFill>
              </a:rPr>
              <a:t>ビル</a:t>
            </a:r>
            <a:endParaRPr kumimoji="1" lang="ja-JP" altLang="en-US" sz="2400" b="1" dirty="0">
              <a:solidFill>
                <a:srgbClr val="008000"/>
              </a:solidFill>
            </a:endParaRPr>
          </a:p>
        </p:txBody>
      </p:sp>
      <p:cxnSp>
        <p:nvCxnSpPr>
          <p:cNvPr id="15" name="直線矢印コネクタ 14"/>
          <p:cNvCxnSpPr/>
          <p:nvPr/>
        </p:nvCxnSpPr>
        <p:spPr>
          <a:xfrm flipV="1">
            <a:off x="4106773" y="4457700"/>
            <a:ext cx="1521939" cy="12700"/>
          </a:xfrm>
          <a:prstGeom prst="straightConnector1">
            <a:avLst/>
          </a:prstGeom>
          <a:ln w="152400" cap="flat">
            <a:solidFill>
              <a:srgbClr val="008000"/>
            </a:solidFill>
            <a:round/>
            <a:headEnd type="none"/>
            <a:tailEnd type="arrow"/>
          </a:ln>
          <a:effectLst/>
        </p:spPr>
        <p:style>
          <a:lnRef idx="2">
            <a:schemeClr val="accent1"/>
          </a:lnRef>
          <a:fillRef idx="0">
            <a:schemeClr val="accent1"/>
          </a:fillRef>
          <a:effectRef idx="1">
            <a:schemeClr val="accent1"/>
          </a:effectRef>
          <a:fontRef idx="minor">
            <a:schemeClr val="tx1"/>
          </a:fontRef>
        </p:style>
      </p:cxnSp>
      <p:sp>
        <p:nvSpPr>
          <p:cNvPr id="17" name="円形吹き出し 16"/>
          <p:cNvSpPr/>
          <p:nvPr/>
        </p:nvSpPr>
        <p:spPr>
          <a:xfrm>
            <a:off x="4006041" y="4954890"/>
            <a:ext cx="2176078" cy="1171273"/>
          </a:xfrm>
          <a:prstGeom prst="wedgeEllipseCallout">
            <a:avLst>
              <a:gd name="adj1" fmla="val -23168"/>
              <a:gd name="adj2" fmla="val -67237"/>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8" name="テキスト ボックス 17"/>
          <p:cNvSpPr txBox="1"/>
          <p:nvPr/>
        </p:nvSpPr>
        <p:spPr>
          <a:xfrm>
            <a:off x="4232179" y="5178013"/>
            <a:ext cx="1877437" cy="769441"/>
          </a:xfrm>
          <a:prstGeom prst="rect">
            <a:avLst/>
          </a:prstGeom>
          <a:noFill/>
        </p:spPr>
        <p:txBody>
          <a:bodyPr wrap="none" rtlCol="0">
            <a:spAutoFit/>
          </a:bodyPr>
          <a:lstStyle/>
          <a:p>
            <a:r>
              <a:rPr kumimoji="1" lang="ja-JP" altLang="en-US" sz="2200" b="1" dirty="0" smtClean="0">
                <a:solidFill>
                  <a:srgbClr val="FFFFFF"/>
                </a:solidFill>
              </a:rPr>
              <a:t>矢印の方向へ</a:t>
            </a:r>
            <a:endParaRPr kumimoji="1" lang="en-US" altLang="ja-JP" sz="2200" b="1" dirty="0" smtClean="0">
              <a:solidFill>
                <a:srgbClr val="FFFFFF"/>
              </a:solidFill>
            </a:endParaRPr>
          </a:p>
          <a:p>
            <a:r>
              <a:rPr kumimoji="1" lang="ja-JP" altLang="en-US" sz="2200" b="1" dirty="0" smtClean="0">
                <a:solidFill>
                  <a:srgbClr val="FFFFFF"/>
                </a:solidFill>
              </a:rPr>
              <a:t>逃げよう！</a:t>
            </a:r>
            <a:endParaRPr kumimoji="1" lang="ja-JP" altLang="en-US" sz="2200" b="1" dirty="0">
              <a:solidFill>
                <a:srgbClr val="FFFFFF"/>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ライフジャケットがあれば着よう</a:t>
            </a:r>
            <a:endParaRPr lang="ja-JP" altLang="en-US" dirty="0"/>
          </a:p>
        </p:txBody>
      </p:sp>
      <p:sp>
        <p:nvSpPr>
          <p:cNvPr id="5" name="コンテンツ プレースホルダ 4"/>
          <p:cNvSpPr>
            <a:spLocks noGrp="1"/>
          </p:cNvSpPr>
          <p:nvPr>
            <p:ph idx="1"/>
          </p:nvPr>
        </p:nvSpPr>
        <p:spPr/>
        <p:txBody>
          <a:bodyPr/>
          <a:lstStyle/>
          <a:p>
            <a:pPr>
              <a:buNone/>
            </a:pPr>
            <a:r>
              <a:rPr lang="ja-JP" altLang="en-US" dirty="0" smtClean="0"/>
              <a:t>　</a:t>
            </a:r>
            <a:endParaRPr lang="ja-JP" altLang="en-US" dirty="0"/>
          </a:p>
        </p:txBody>
      </p:sp>
      <p:pic>
        <p:nvPicPr>
          <p:cNvPr id="6" name="図 5" descr="ライフジャケット.jpg"/>
          <p:cNvPicPr>
            <a:picLocks noChangeAspect="1"/>
          </p:cNvPicPr>
          <p:nvPr/>
        </p:nvPicPr>
        <p:blipFill>
          <a:blip r:embed="rId3"/>
          <a:stretch>
            <a:fillRect/>
          </a:stretch>
        </p:blipFill>
        <p:spPr>
          <a:xfrm>
            <a:off x="879910" y="1600200"/>
            <a:ext cx="4794908" cy="5051778"/>
          </a:xfrm>
          <a:prstGeom prst="rect">
            <a:avLst/>
          </a:prstGeom>
        </p:spPr>
      </p:pic>
      <p:pic>
        <p:nvPicPr>
          <p:cNvPr id="7" name="図 6"/>
          <p:cNvPicPr>
            <a:picLocks noChangeAspect="1"/>
          </p:cNvPicPr>
          <p:nvPr/>
        </p:nvPicPr>
        <p:blipFill>
          <a:blip r:embed="rId4"/>
          <a:stretch>
            <a:fillRect/>
          </a:stretch>
        </p:blipFill>
        <p:spPr>
          <a:xfrm>
            <a:off x="5674818" y="2211741"/>
            <a:ext cx="2801902" cy="3914422"/>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a:p>
        </p:txBody>
      </p:sp>
      <p:pic>
        <p:nvPicPr>
          <p:cNvPr id="4" name="コンテンツ プレースホルダ 3" descr="スクリーンショット 2024-11-18 21.51.18.png"/>
          <p:cNvPicPr>
            <a:picLocks noGrp="1" noChangeAspect="1"/>
          </p:cNvPicPr>
          <p:nvPr>
            <p:ph idx="1"/>
          </p:nvPr>
        </p:nvPicPr>
        <p:blipFill>
          <a:blip r:embed="rId3"/>
          <a:srcRect l="-11467" r="-11467"/>
          <a:stretch>
            <a:fillRect/>
          </a:stretch>
        </p:blipFill>
        <p:spPr>
          <a:xfrm>
            <a:off x="-1415421" y="-129142"/>
            <a:ext cx="13032556" cy="7167404"/>
          </a:xfrm>
        </p:spPr>
      </p:pic>
      <p:sp>
        <p:nvSpPr>
          <p:cNvPr id="5" name="テキスト ボックス 4"/>
          <p:cNvSpPr txBox="1"/>
          <p:nvPr/>
        </p:nvSpPr>
        <p:spPr>
          <a:xfrm>
            <a:off x="457200" y="5330624"/>
            <a:ext cx="6422057" cy="630942"/>
          </a:xfrm>
          <a:prstGeom prst="rect">
            <a:avLst/>
          </a:prstGeom>
          <a:solidFill>
            <a:srgbClr val="FF0000"/>
          </a:solidFill>
          <a:ln w="254000">
            <a:solidFill>
              <a:srgbClr val="FF0000"/>
            </a:solidFill>
          </a:ln>
        </p:spPr>
        <p:txBody>
          <a:bodyPr wrap="square" rtlCol="0">
            <a:spAutoFit/>
          </a:bodyPr>
          <a:lstStyle/>
          <a:p>
            <a:r>
              <a:rPr kumimoji="1" lang="ja-JP" altLang="en-US" sz="3500" dirty="0" smtClean="0">
                <a:solidFill>
                  <a:srgbClr val="FFFFFF"/>
                </a:solidFill>
              </a:rPr>
              <a:t>海や川の近くの道路も危険だよ</a:t>
            </a:r>
            <a:endParaRPr kumimoji="1" lang="ja-JP" altLang="en-US" sz="3500" dirty="0">
              <a:solidFill>
                <a:srgbClr val="FFFFFF"/>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smtClean="0"/>
              <a:t>避難所まで移動できない場合</a:t>
            </a:r>
            <a:endParaRPr lang="ja-JP" altLang="en-US" b="1" dirty="0"/>
          </a:p>
        </p:txBody>
      </p:sp>
      <p:sp>
        <p:nvSpPr>
          <p:cNvPr id="3" name="コンテンツ プレースホルダ 2"/>
          <p:cNvSpPr>
            <a:spLocks noGrp="1"/>
          </p:cNvSpPr>
          <p:nvPr>
            <p:ph idx="1"/>
          </p:nvPr>
        </p:nvSpPr>
        <p:spPr/>
        <p:txBody>
          <a:bodyPr/>
          <a:lstStyle/>
          <a:p>
            <a:pPr>
              <a:buNone/>
            </a:pPr>
            <a:r>
              <a:rPr lang="ja-JP" altLang="en-US" dirty="0" smtClean="0"/>
              <a:t>　</a:t>
            </a:r>
            <a:endParaRPr lang="en-US" altLang="ja-JP" dirty="0" smtClean="0"/>
          </a:p>
          <a:p>
            <a:pPr>
              <a:buNone/>
            </a:pPr>
            <a:endParaRPr lang="ja-JP" altLang="en-US" dirty="0"/>
          </a:p>
        </p:txBody>
      </p:sp>
      <p:pic>
        <p:nvPicPr>
          <p:cNvPr id="5" name="図 4" descr="学校.jpg"/>
          <p:cNvPicPr>
            <a:picLocks noChangeAspect="1"/>
          </p:cNvPicPr>
          <p:nvPr/>
        </p:nvPicPr>
        <p:blipFill>
          <a:blip r:embed="rId3"/>
          <a:stretch>
            <a:fillRect/>
          </a:stretch>
        </p:blipFill>
        <p:spPr>
          <a:xfrm>
            <a:off x="6262224" y="2290759"/>
            <a:ext cx="1965499" cy="1965499"/>
          </a:xfrm>
          <a:prstGeom prst="rect">
            <a:avLst/>
          </a:prstGeom>
        </p:spPr>
      </p:pic>
      <p:cxnSp>
        <p:nvCxnSpPr>
          <p:cNvPr id="7" name="直線矢印コネクタ 6"/>
          <p:cNvCxnSpPr/>
          <p:nvPr/>
        </p:nvCxnSpPr>
        <p:spPr>
          <a:xfrm flipV="1">
            <a:off x="3024524" y="3325885"/>
            <a:ext cx="3037652" cy="1"/>
          </a:xfrm>
          <a:prstGeom prst="straightConnector1">
            <a:avLst/>
          </a:prstGeom>
          <a:ln w="177800">
            <a:solidFill>
              <a:srgbClr val="008000"/>
            </a:solidFill>
            <a:tailEnd type="triangle"/>
          </a:ln>
          <a:effectLst/>
        </p:spPr>
        <p:style>
          <a:lnRef idx="2">
            <a:schemeClr val="accent1"/>
          </a:lnRef>
          <a:fillRef idx="0">
            <a:schemeClr val="accent1"/>
          </a:fillRef>
          <a:effectRef idx="1">
            <a:schemeClr val="accent1"/>
          </a:effectRef>
          <a:fontRef idx="minor">
            <a:schemeClr val="tx1"/>
          </a:fontRef>
        </p:style>
      </p:cxnSp>
      <p:sp>
        <p:nvSpPr>
          <p:cNvPr id="10" name="乗算記号 9"/>
          <p:cNvSpPr/>
          <p:nvPr/>
        </p:nvSpPr>
        <p:spPr>
          <a:xfrm>
            <a:off x="3286407" y="2199798"/>
            <a:ext cx="2396065" cy="2252173"/>
          </a:xfrm>
          <a:prstGeom prst="mathMultiply">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11" name="図 10" descr="空き地.jpg"/>
          <p:cNvPicPr>
            <a:picLocks noChangeAspect="1"/>
          </p:cNvPicPr>
          <p:nvPr/>
        </p:nvPicPr>
        <p:blipFill>
          <a:blip r:embed="rId4"/>
          <a:stretch>
            <a:fillRect/>
          </a:stretch>
        </p:blipFill>
        <p:spPr>
          <a:xfrm>
            <a:off x="788895" y="2290759"/>
            <a:ext cx="1965499" cy="1965499"/>
          </a:xfrm>
          <a:prstGeom prst="rect">
            <a:avLst/>
          </a:prstGeom>
        </p:spPr>
      </p:pic>
      <p:sp>
        <p:nvSpPr>
          <p:cNvPr id="12" name="テキスト ボックス 11"/>
          <p:cNvSpPr txBox="1"/>
          <p:nvPr/>
        </p:nvSpPr>
        <p:spPr>
          <a:xfrm>
            <a:off x="1120590" y="1588414"/>
            <a:ext cx="1826141" cy="584776"/>
          </a:xfrm>
          <a:prstGeom prst="rect">
            <a:avLst/>
          </a:prstGeom>
          <a:noFill/>
        </p:spPr>
        <p:txBody>
          <a:bodyPr wrap="none" rtlCol="0">
            <a:spAutoFit/>
          </a:bodyPr>
          <a:lstStyle/>
          <a:p>
            <a:r>
              <a:rPr kumimoji="1" lang="ja-JP" altLang="en-US" sz="3200" b="1" dirty="0" smtClean="0"/>
              <a:t>避難</a:t>
            </a:r>
            <a:r>
              <a:rPr kumimoji="1" lang="ja-JP" altLang="en-US" sz="3200" b="1" u="sng" dirty="0" smtClean="0"/>
              <a:t>場所</a:t>
            </a:r>
            <a:endParaRPr kumimoji="1" lang="ja-JP" altLang="en-US" sz="3200" b="1" u="sng" dirty="0"/>
          </a:p>
        </p:txBody>
      </p:sp>
      <p:sp>
        <p:nvSpPr>
          <p:cNvPr id="13" name="テキスト ボックス 12"/>
          <p:cNvSpPr txBox="1"/>
          <p:nvPr/>
        </p:nvSpPr>
        <p:spPr>
          <a:xfrm>
            <a:off x="6885222" y="1604145"/>
            <a:ext cx="1415772" cy="584776"/>
          </a:xfrm>
          <a:prstGeom prst="rect">
            <a:avLst/>
          </a:prstGeom>
          <a:noFill/>
        </p:spPr>
        <p:txBody>
          <a:bodyPr wrap="none" rtlCol="0">
            <a:spAutoFit/>
          </a:bodyPr>
          <a:lstStyle/>
          <a:p>
            <a:r>
              <a:rPr kumimoji="1" lang="ja-JP" altLang="en-US" sz="3200" b="1" dirty="0" smtClean="0"/>
              <a:t>避難</a:t>
            </a:r>
            <a:r>
              <a:rPr kumimoji="1" lang="ja-JP" altLang="en-US" sz="3200" b="1" u="sng" dirty="0" smtClean="0"/>
              <a:t>所</a:t>
            </a:r>
            <a:endParaRPr kumimoji="1" lang="ja-JP" altLang="en-US" sz="3200" b="1" u="sng" dirty="0"/>
          </a:p>
        </p:txBody>
      </p:sp>
      <p:sp>
        <p:nvSpPr>
          <p:cNvPr id="15" name="テキスト ボックス 14"/>
          <p:cNvSpPr txBox="1"/>
          <p:nvPr/>
        </p:nvSpPr>
        <p:spPr>
          <a:xfrm>
            <a:off x="525809" y="4451971"/>
            <a:ext cx="4844896" cy="1938992"/>
          </a:xfrm>
          <a:prstGeom prst="rect">
            <a:avLst/>
          </a:prstGeom>
          <a:noFill/>
        </p:spPr>
        <p:txBody>
          <a:bodyPr wrap="none" rtlCol="0">
            <a:spAutoFit/>
          </a:bodyPr>
          <a:lstStyle/>
          <a:p>
            <a:r>
              <a:rPr kumimoji="1" lang="ja-JP" altLang="en-US" sz="3000" b="1" dirty="0" smtClean="0"/>
              <a:t>真っ暗で地面がガレキだらけ</a:t>
            </a:r>
            <a:endParaRPr kumimoji="1" lang="en-US" altLang="ja-JP" sz="3000" b="1" dirty="0" smtClean="0"/>
          </a:p>
          <a:p>
            <a:r>
              <a:rPr kumimoji="1" lang="ja-JP" altLang="en-US" sz="3000" b="1" dirty="0" smtClean="0"/>
              <a:t>大雨、大雪、大風など</a:t>
            </a:r>
            <a:endParaRPr kumimoji="1" lang="en-US" altLang="ja-JP" sz="3000" b="1" dirty="0" smtClean="0"/>
          </a:p>
          <a:p>
            <a:r>
              <a:rPr lang="ja-JP" altLang="en-US" sz="3000" b="1" dirty="0" smtClean="0"/>
              <a:t>怪我、出血している</a:t>
            </a:r>
            <a:endParaRPr lang="en-US" altLang="ja-JP" sz="3000" b="1" dirty="0" smtClean="0"/>
          </a:p>
          <a:p>
            <a:r>
              <a:rPr kumimoji="1" lang="ja-JP" altLang="en-US" sz="3000" b="1" dirty="0" smtClean="0"/>
              <a:t>避難所までの道が断たれる</a:t>
            </a:r>
            <a:endParaRPr kumimoji="1" lang="ja-JP" altLang="en-US" sz="3000" b="1" dirty="0"/>
          </a:p>
        </p:txBody>
      </p:sp>
      <p:sp>
        <p:nvSpPr>
          <p:cNvPr id="16" name="角丸四角形吹き出し 15"/>
          <p:cNvSpPr/>
          <p:nvPr/>
        </p:nvSpPr>
        <p:spPr>
          <a:xfrm>
            <a:off x="5420605" y="4451971"/>
            <a:ext cx="3456619" cy="2000548"/>
          </a:xfrm>
          <a:prstGeom prst="wedgeRoundRectCallout">
            <a:avLst>
              <a:gd name="adj1" fmla="val -59439"/>
              <a:gd name="adj2" fmla="val 3060"/>
              <a:gd name="adj3" fmla="val 16667"/>
            </a:avLst>
          </a:prstGeom>
          <a:solidFill>
            <a:srgbClr val="0000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7" name="テキスト ボックス 16"/>
          <p:cNvSpPr txBox="1"/>
          <p:nvPr/>
        </p:nvSpPr>
        <p:spPr>
          <a:xfrm>
            <a:off x="5519724" y="4722589"/>
            <a:ext cx="2095445" cy="1569660"/>
          </a:xfrm>
          <a:prstGeom prst="rect">
            <a:avLst/>
          </a:prstGeom>
          <a:noFill/>
        </p:spPr>
        <p:txBody>
          <a:bodyPr wrap="none" rtlCol="0">
            <a:spAutoFit/>
          </a:bodyPr>
          <a:lstStyle/>
          <a:p>
            <a:r>
              <a:rPr kumimoji="1" lang="ja-JP" altLang="en-US" sz="3200" b="1" dirty="0" smtClean="0">
                <a:solidFill>
                  <a:schemeClr val="bg1"/>
                </a:solidFill>
              </a:rPr>
              <a:t>笛・ライトを</a:t>
            </a:r>
            <a:endParaRPr kumimoji="1" lang="en-US" altLang="ja-JP" sz="3200" b="1" dirty="0" smtClean="0">
              <a:solidFill>
                <a:schemeClr val="bg1"/>
              </a:solidFill>
            </a:endParaRPr>
          </a:p>
          <a:p>
            <a:r>
              <a:rPr kumimoji="1" lang="ja-JP" altLang="en-US" sz="3200" b="1" dirty="0" smtClean="0">
                <a:solidFill>
                  <a:schemeClr val="bg1"/>
                </a:solidFill>
              </a:rPr>
              <a:t>使って</a:t>
            </a:r>
            <a:r>
              <a:rPr lang="ja-JP" altLang="en-US" sz="3200" b="1" dirty="0" smtClean="0">
                <a:solidFill>
                  <a:schemeClr val="bg1"/>
                </a:solidFill>
              </a:rPr>
              <a:t>助け</a:t>
            </a:r>
            <a:endParaRPr lang="en-US" altLang="ja-JP" sz="3200" b="1" dirty="0" smtClean="0">
              <a:solidFill>
                <a:schemeClr val="bg1"/>
              </a:solidFill>
            </a:endParaRPr>
          </a:p>
          <a:p>
            <a:r>
              <a:rPr lang="ja-JP" altLang="en-US" sz="3200" b="1" dirty="0" smtClean="0">
                <a:solidFill>
                  <a:schemeClr val="bg1"/>
                </a:solidFill>
              </a:rPr>
              <a:t>を呼ぼう</a:t>
            </a:r>
            <a:endParaRPr kumimoji="1" lang="ja-JP" altLang="en-US" sz="3200" b="1" dirty="0">
              <a:solidFill>
                <a:schemeClr val="bg1"/>
              </a:solidFill>
            </a:endParaRPr>
          </a:p>
        </p:txBody>
      </p:sp>
      <p:pic>
        <p:nvPicPr>
          <p:cNvPr id="18" name="図 17"/>
          <p:cNvPicPr>
            <a:picLocks noChangeAspect="1"/>
          </p:cNvPicPr>
          <p:nvPr/>
        </p:nvPicPr>
        <p:blipFill>
          <a:blip r:embed="rId5"/>
          <a:stretch>
            <a:fillRect/>
          </a:stretch>
        </p:blipFill>
        <p:spPr>
          <a:xfrm>
            <a:off x="7622817" y="4256258"/>
            <a:ext cx="1254407" cy="1254407"/>
          </a:xfrm>
          <a:prstGeom prst="rect">
            <a:avLst/>
          </a:prstGeom>
        </p:spPr>
      </p:pic>
      <p:pic>
        <p:nvPicPr>
          <p:cNvPr id="19" name="図 18"/>
          <p:cNvPicPr>
            <a:picLocks noChangeAspect="1"/>
          </p:cNvPicPr>
          <p:nvPr/>
        </p:nvPicPr>
        <p:blipFill>
          <a:blip r:embed="rId6"/>
          <a:stretch>
            <a:fillRect/>
          </a:stretch>
        </p:blipFill>
        <p:spPr>
          <a:xfrm>
            <a:off x="7593108" y="5615298"/>
            <a:ext cx="1269229" cy="1021729"/>
          </a:xfrm>
          <a:prstGeom prst="rect">
            <a:avLst/>
          </a:prstGeom>
        </p:spPr>
      </p:pic>
      <p:pic>
        <p:nvPicPr>
          <p:cNvPr id="20" name="図 19" descr="避難場所イラスト.jpg"/>
          <p:cNvPicPr>
            <a:picLocks noChangeAspect="1"/>
          </p:cNvPicPr>
          <p:nvPr/>
        </p:nvPicPr>
        <p:blipFill>
          <a:blip r:embed="rId7"/>
          <a:stretch>
            <a:fillRect/>
          </a:stretch>
        </p:blipFill>
        <p:spPr>
          <a:xfrm>
            <a:off x="358227" y="1417638"/>
            <a:ext cx="861335" cy="861335"/>
          </a:xfrm>
          <a:prstGeom prst="rect">
            <a:avLst/>
          </a:prstGeom>
        </p:spPr>
      </p:pic>
      <p:pic>
        <p:nvPicPr>
          <p:cNvPr id="21" name="図 20" descr="避難所イラスト.jpg"/>
          <p:cNvPicPr>
            <a:picLocks noChangeAspect="1"/>
          </p:cNvPicPr>
          <p:nvPr/>
        </p:nvPicPr>
        <p:blipFill>
          <a:blip r:embed="rId8"/>
          <a:stretch>
            <a:fillRect/>
          </a:stretch>
        </p:blipFill>
        <p:spPr>
          <a:xfrm>
            <a:off x="6023887" y="1417638"/>
            <a:ext cx="861335" cy="861335"/>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図 4" descr="学校.jpg"/>
          <p:cNvPicPr>
            <a:picLocks noChangeAspect="1"/>
          </p:cNvPicPr>
          <p:nvPr/>
        </p:nvPicPr>
        <p:blipFill>
          <a:blip r:embed="rId3"/>
          <a:stretch>
            <a:fillRect/>
          </a:stretch>
        </p:blipFill>
        <p:spPr>
          <a:xfrm>
            <a:off x="5801124" y="1689835"/>
            <a:ext cx="2885676" cy="2885676"/>
          </a:xfrm>
          <a:prstGeom prst="rect">
            <a:avLst/>
          </a:prstGeom>
        </p:spPr>
      </p:pic>
      <p:sp>
        <p:nvSpPr>
          <p:cNvPr id="2" name="タイトル 1"/>
          <p:cNvSpPr>
            <a:spLocks noGrp="1"/>
          </p:cNvSpPr>
          <p:nvPr>
            <p:ph type="title"/>
          </p:nvPr>
        </p:nvSpPr>
        <p:spPr>
          <a:xfrm>
            <a:off x="188219" y="5075633"/>
            <a:ext cx="8785572" cy="1143000"/>
          </a:xfrm>
        </p:spPr>
        <p:txBody>
          <a:bodyPr>
            <a:normAutofit fontScale="90000"/>
          </a:bodyPr>
          <a:lstStyle/>
          <a:p>
            <a:r>
              <a:rPr lang="ja-JP" altLang="en-US" dirty="0" smtClean="0"/>
              <a:t>家族で決めた</a:t>
            </a:r>
            <a:r>
              <a:rPr lang="ja-JP" altLang="en-US" dirty="0" smtClean="0">
                <a:solidFill>
                  <a:srgbClr val="008000"/>
                </a:solidFill>
              </a:rPr>
              <a:t>避難所</a:t>
            </a:r>
            <a:r>
              <a:rPr lang="ja-JP" altLang="en-US" dirty="0" smtClean="0"/>
              <a:t>　　　で集合しよう</a:t>
            </a:r>
            <a:endParaRPr lang="ja-JP" altLang="en-US" dirty="0"/>
          </a:p>
        </p:txBody>
      </p:sp>
      <p:sp>
        <p:nvSpPr>
          <p:cNvPr id="3" name="コンテンツ プレースホルダ 2"/>
          <p:cNvSpPr>
            <a:spLocks noGrp="1"/>
          </p:cNvSpPr>
          <p:nvPr>
            <p:ph idx="1"/>
          </p:nvPr>
        </p:nvSpPr>
        <p:spPr>
          <a:xfrm>
            <a:off x="457200" y="1139131"/>
            <a:ext cx="8229600" cy="4525963"/>
          </a:xfrm>
        </p:spPr>
        <p:txBody>
          <a:bodyPr/>
          <a:lstStyle/>
          <a:p>
            <a:pPr>
              <a:buNone/>
            </a:pPr>
            <a:r>
              <a:rPr lang="ja-JP" altLang="en-US" dirty="0" smtClean="0"/>
              <a:t>　　</a:t>
            </a:r>
            <a:endParaRPr lang="en-US" altLang="ja-JP" dirty="0" smtClean="0"/>
          </a:p>
          <a:p>
            <a:pPr>
              <a:buNone/>
            </a:pPr>
            <a:endParaRPr lang="ja-JP" altLang="en-US" dirty="0"/>
          </a:p>
        </p:txBody>
      </p:sp>
      <p:pic>
        <p:nvPicPr>
          <p:cNvPr id="4" name="図 3" descr="再会.jpg"/>
          <p:cNvPicPr>
            <a:picLocks noChangeAspect="1"/>
          </p:cNvPicPr>
          <p:nvPr/>
        </p:nvPicPr>
        <p:blipFill>
          <a:blip r:embed="rId4"/>
          <a:stretch>
            <a:fillRect/>
          </a:stretch>
        </p:blipFill>
        <p:spPr>
          <a:xfrm>
            <a:off x="457200" y="1349390"/>
            <a:ext cx="5343924" cy="3726243"/>
          </a:xfrm>
          <a:prstGeom prst="rect">
            <a:avLst/>
          </a:prstGeom>
        </p:spPr>
      </p:pic>
      <p:pic>
        <p:nvPicPr>
          <p:cNvPr id="6" name="図 5" descr="避難所イラスト.jpg"/>
          <p:cNvPicPr>
            <a:picLocks noChangeAspect="1"/>
          </p:cNvPicPr>
          <p:nvPr/>
        </p:nvPicPr>
        <p:blipFill>
          <a:blip r:embed="rId5"/>
          <a:stretch>
            <a:fillRect/>
          </a:stretch>
        </p:blipFill>
        <p:spPr>
          <a:xfrm>
            <a:off x="4962704" y="5075633"/>
            <a:ext cx="1065106" cy="1065106"/>
          </a:xfrm>
          <a:prstGeom prst="rect">
            <a:avLst/>
          </a:prstGeom>
        </p:spPr>
      </p:pic>
      <p:sp>
        <p:nvSpPr>
          <p:cNvPr id="7" name="テキスト ボックス 6"/>
          <p:cNvSpPr txBox="1"/>
          <p:nvPr/>
        </p:nvSpPr>
        <p:spPr>
          <a:xfrm>
            <a:off x="1748236" y="492800"/>
            <a:ext cx="5917155" cy="646331"/>
          </a:xfrm>
          <a:prstGeom prst="rect">
            <a:avLst/>
          </a:prstGeom>
          <a:noFill/>
        </p:spPr>
        <p:txBody>
          <a:bodyPr wrap="none" rtlCol="0">
            <a:spAutoFit/>
          </a:bodyPr>
          <a:lstStyle/>
          <a:p>
            <a:pPr algn="ctr"/>
            <a:r>
              <a:rPr kumimoji="1" lang="en-US" altLang="ja-JP" sz="3600" dirty="0" smtClean="0"/>
              <a:t>1</a:t>
            </a:r>
            <a:r>
              <a:rPr kumimoji="1" lang="ja-JP" altLang="en-US" sz="3600" dirty="0" smtClean="0"/>
              <a:t>人１人が</a:t>
            </a:r>
            <a:r>
              <a:rPr kumimoji="1" lang="ja-JP" altLang="en-US" sz="3600" b="1" u="sng" dirty="0" smtClean="0"/>
              <a:t>バラバラに避難</a:t>
            </a:r>
            <a:r>
              <a:rPr kumimoji="1" lang="ja-JP" altLang="en-US" sz="3600" dirty="0" smtClean="0"/>
              <a:t>して</a:t>
            </a:r>
            <a:endParaRPr kumimoji="1" lang="ja-JP" altLang="en-US" sz="36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274638"/>
            <a:ext cx="9144000" cy="1143000"/>
          </a:xfrm>
        </p:spPr>
        <p:txBody>
          <a:bodyPr>
            <a:noAutofit/>
          </a:bodyPr>
          <a:lstStyle/>
          <a:p>
            <a:r>
              <a:rPr lang="ja-JP" altLang="en-US" sz="3700" dirty="0" smtClean="0"/>
              <a:t>避難所の「名簿」と「掲示板」を確認しよう</a:t>
            </a:r>
            <a:endParaRPr lang="ja-JP" altLang="en-US" sz="3700" dirty="0"/>
          </a:p>
        </p:txBody>
      </p:sp>
      <p:sp>
        <p:nvSpPr>
          <p:cNvPr id="3" name="コンテンツ プレースホルダ 2"/>
          <p:cNvSpPr>
            <a:spLocks noGrp="1"/>
          </p:cNvSpPr>
          <p:nvPr>
            <p:ph idx="1"/>
          </p:nvPr>
        </p:nvSpPr>
        <p:spPr/>
        <p:txBody>
          <a:bodyPr/>
          <a:lstStyle/>
          <a:p>
            <a:pPr>
              <a:buNone/>
            </a:pPr>
            <a:r>
              <a:rPr lang="ja-JP" altLang="en-US" dirty="0" smtClean="0"/>
              <a:t>　</a:t>
            </a:r>
            <a:endParaRPr lang="ja-JP" altLang="en-US" dirty="0"/>
          </a:p>
        </p:txBody>
      </p:sp>
      <p:pic>
        <p:nvPicPr>
          <p:cNvPr id="4" name="図 3" descr="スクリーンショット 2024-12-01 23.47.28.png"/>
          <p:cNvPicPr>
            <a:picLocks noChangeAspect="1"/>
          </p:cNvPicPr>
          <p:nvPr/>
        </p:nvPicPr>
        <p:blipFill>
          <a:blip r:embed="rId3"/>
          <a:srcRect l="3304" t="16616"/>
          <a:stretch>
            <a:fillRect/>
          </a:stretch>
        </p:blipFill>
        <p:spPr>
          <a:xfrm>
            <a:off x="0" y="1369122"/>
            <a:ext cx="6402465" cy="5488878"/>
          </a:xfrm>
          <a:prstGeom prst="rect">
            <a:avLst/>
          </a:prstGeom>
        </p:spPr>
      </p:pic>
      <p:sp>
        <p:nvSpPr>
          <p:cNvPr id="5" name="テキスト ボックス 4"/>
          <p:cNvSpPr txBox="1"/>
          <p:nvPr/>
        </p:nvSpPr>
        <p:spPr>
          <a:xfrm>
            <a:off x="6430052" y="1369122"/>
            <a:ext cx="2749170" cy="5847754"/>
          </a:xfrm>
          <a:prstGeom prst="rect">
            <a:avLst/>
          </a:prstGeom>
          <a:noFill/>
        </p:spPr>
        <p:txBody>
          <a:bodyPr wrap="none" rtlCol="0">
            <a:spAutoFit/>
          </a:bodyPr>
          <a:lstStyle/>
          <a:p>
            <a:r>
              <a:rPr kumimoji="1" lang="ja-JP" altLang="en-US" sz="2200" dirty="0" smtClean="0"/>
              <a:t>メモの書き方</a:t>
            </a:r>
            <a:endParaRPr kumimoji="1" lang="en-US" altLang="ja-JP" sz="2200" dirty="0" smtClean="0"/>
          </a:p>
          <a:p>
            <a:r>
              <a:rPr lang="ja-JP" altLang="en-US" sz="2200" dirty="0" smtClean="0"/>
              <a:t>・探している人の名前</a:t>
            </a:r>
            <a:endParaRPr lang="en-US" altLang="ja-JP" sz="2200" dirty="0" smtClean="0"/>
          </a:p>
          <a:p>
            <a:r>
              <a:rPr lang="ja-JP" altLang="en-US" sz="2200" dirty="0" smtClean="0"/>
              <a:t>・自分の名前</a:t>
            </a:r>
            <a:endParaRPr lang="en-US" altLang="ja-JP" sz="2200" dirty="0" smtClean="0"/>
          </a:p>
          <a:p>
            <a:r>
              <a:rPr lang="ja-JP" altLang="en-US" sz="2200" dirty="0" smtClean="0"/>
              <a:t>・メモを書いた日時</a:t>
            </a:r>
            <a:endParaRPr lang="en-US" altLang="ja-JP" sz="2200" dirty="0" smtClean="0"/>
          </a:p>
          <a:p>
            <a:r>
              <a:rPr lang="ja-JP" altLang="en-US" sz="2200" dirty="0" smtClean="0"/>
              <a:t>・自分と連絡する方法</a:t>
            </a:r>
            <a:endParaRPr lang="en-US" altLang="ja-JP" sz="2200" dirty="0" smtClean="0"/>
          </a:p>
          <a:p>
            <a:r>
              <a:rPr lang="ja-JP" altLang="en-US" sz="2200" dirty="0" smtClean="0"/>
              <a:t>・状況</a:t>
            </a:r>
            <a:endParaRPr lang="en-US" altLang="ja-JP" sz="2200" dirty="0" smtClean="0"/>
          </a:p>
          <a:p>
            <a:endParaRPr lang="en-US" altLang="ja-JP" sz="2200" dirty="0" smtClean="0"/>
          </a:p>
          <a:p>
            <a:r>
              <a:rPr lang="ja-JP" altLang="en-US" sz="2200" dirty="0" smtClean="0"/>
              <a:t>例：</a:t>
            </a:r>
            <a:endParaRPr lang="en-US" altLang="ja-JP" sz="2200" dirty="0" smtClean="0"/>
          </a:p>
          <a:p>
            <a:r>
              <a:rPr lang="ja-JP" altLang="en-US" sz="2200" dirty="0" smtClean="0"/>
              <a:t>山田花子を</a:t>
            </a:r>
            <a:endParaRPr lang="en-US" altLang="ja-JP" sz="2200" dirty="0" smtClean="0"/>
          </a:p>
          <a:p>
            <a:r>
              <a:rPr lang="ja-JP" altLang="en-US" sz="2200" dirty="0" smtClean="0"/>
              <a:t>探しています</a:t>
            </a:r>
            <a:endParaRPr lang="en-US" altLang="ja-JP" sz="2200" dirty="0" smtClean="0"/>
          </a:p>
          <a:p>
            <a:r>
              <a:rPr lang="ja-JP" altLang="en-US" sz="2200" dirty="0" smtClean="0"/>
              <a:t>山田太郎</a:t>
            </a:r>
            <a:endParaRPr lang="en-US" altLang="ja-JP" sz="2200" dirty="0" smtClean="0"/>
          </a:p>
          <a:p>
            <a:r>
              <a:rPr lang="en-US" altLang="ja-JP" sz="2200" dirty="0" smtClean="0"/>
              <a:t>12</a:t>
            </a:r>
            <a:r>
              <a:rPr lang="ja-JP" altLang="en-US" sz="2200" dirty="0" smtClean="0"/>
              <a:t>月</a:t>
            </a:r>
            <a:r>
              <a:rPr lang="en-US" altLang="ja-JP" sz="2200" dirty="0" smtClean="0"/>
              <a:t>1</a:t>
            </a:r>
            <a:r>
              <a:rPr lang="ja-JP" altLang="en-US" sz="2200" dirty="0" smtClean="0"/>
              <a:t>日朝</a:t>
            </a:r>
            <a:endParaRPr lang="en-US" altLang="ja-JP" sz="2200" dirty="0" smtClean="0"/>
          </a:p>
          <a:p>
            <a:r>
              <a:rPr lang="ja-JP" altLang="en-US" sz="2200" dirty="0" smtClean="0"/>
              <a:t>これから</a:t>
            </a:r>
            <a:r>
              <a:rPr lang="en-US" altLang="ja-JP" sz="2200" dirty="0" smtClean="0"/>
              <a:t>◯◯</a:t>
            </a:r>
            <a:r>
              <a:rPr lang="ja-JP" altLang="en-US" sz="2200" dirty="0" smtClean="0"/>
              <a:t>高校へ</a:t>
            </a:r>
            <a:endParaRPr lang="en-US" altLang="ja-JP" sz="2200" dirty="0" smtClean="0"/>
          </a:p>
          <a:p>
            <a:r>
              <a:rPr lang="ja-JP" altLang="en-US" sz="2200" dirty="0" smtClean="0"/>
              <a:t>行きます</a:t>
            </a:r>
            <a:endParaRPr lang="en-US" altLang="ja-JP" sz="2200" dirty="0" smtClean="0"/>
          </a:p>
          <a:p>
            <a:r>
              <a:rPr lang="ja-JP" altLang="en-US" sz="2200" dirty="0" smtClean="0"/>
              <a:t>中田五郎くんと一緒</a:t>
            </a:r>
            <a:endParaRPr lang="en-US" altLang="ja-JP" sz="2200" dirty="0" smtClean="0"/>
          </a:p>
          <a:p>
            <a:r>
              <a:rPr lang="ja-JP" altLang="en-US" sz="2200" dirty="0" smtClean="0"/>
              <a:t>です</a:t>
            </a:r>
            <a:endParaRPr lang="en-US" altLang="ja-JP" sz="2200" dirty="0" smtClean="0"/>
          </a:p>
          <a:p>
            <a:endParaRPr kumimoji="1" lang="ja-JP" altLang="en-US" sz="2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図 6" descr="オープニング.jpg"/>
          <p:cNvPicPr>
            <a:picLocks noChangeAspect="1"/>
          </p:cNvPicPr>
          <p:nvPr/>
        </p:nvPicPr>
        <p:blipFill>
          <a:blip r:embed="rId3"/>
          <a:stretch>
            <a:fillRect/>
          </a:stretch>
        </p:blipFill>
        <p:spPr>
          <a:xfrm>
            <a:off x="1389090" y="824351"/>
            <a:ext cx="6303536" cy="5301811"/>
          </a:xfrm>
          <a:prstGeom prst="rect">
            <a:avLst/>
          </a:prstGeom>
        </p:spPr>
      </p:pic>
      <p:sp>
        <p:nvSpPr>
          <p:cNvPr id="2" name="タイトル 1"/>
          <p:cNvSpPr>
            <a:spLocks noGrp="1"/>
          </p:cNvSpPr>
          <p:nvPr>
            <p:ph type="title"/>
          </p:nvPr>
        </p:nvSpPr>
        <p:spPr>
          <a:xfrm>
            <a:off x="457200" y="0"/>
            <a:ext cx="8229600" cy="1143000"/>
          </a:xfrm>
        </p:spPr>
        <p:txBody>
          <a:bodyPr/>
          <a:lstStyle/>
          <a:p>
            <a:r>
              <a:rPr lang="ja-JP" altLang="en-US" b="1" dirty="0" smtClean="0"/>
              <a:t>家にいる時に</a:t>
            </a:r>
            <a:endParaRPr lang="ja-JP" altLang="en-US" b="1" dirty="0"/>
          </a:p>
        </p:txBody>
      </p:sp>
      <p:sp>
        <p:nvSpPr>
          <p:cNvPr id="3" name="コンテンツ プレースホルダ 2"/>
          <p:cNvSpPr>
            <a:spLocks noGrp="1"/>
          </p:cNvSpPr>
          <p:nvPr>
            <p:ph idx="1"/>
          </p:nvPr>
        </p:nvSpPr>
        <p:spPr/>
        <p:txBody>
          <a:bodyPr/>
          <a:lstStyle/>
          <a:p>
            <a:pPr>
              <a:buNone/>
            </a:pPr>
            <a:r>
              <a:rPr lang="ja-JP" altLang="en-US" dirty="0" smtClean="0"/>
              <a:t>　</a:t>
            </a:r>
            <a:endParaRPr lang="ja-JP" altLang="en-US" dirty="0"/>
          </a:p>
        </p:txBody>
      </p:sp>
      <p:sp>
        <p:nvSpPr>
          <p:cNvPr id="5" name="テキスト ボックス 4"/>
          <p:cNvSpPr txBox="1"/>
          <p:nvPr/>
        </p:nvSpPr>
        <p:spPr>
          <a:xfrm>
            <a:off x="3417475" y="2985878"/>
            <a:ext cx="2242565" cy="2015936"/>
          </a:xfrm>
          <a:prstGeom prst="rect">
            <a:avLst/>
          </a:prstGeom>
          <a:noFill/>
        </p:spPr>
        <p:txBody>
          <a:bodyPr wrap="none" rtlCol="0">
            <a:spAutoFit/>
          </a:bodyPr>
          <a:lstStyle/>
          <a:p>
            <a:pPr algn="ctr"/>
            <a:r>
              <a:rPr kumimoji="1" lang="ja-JP" altLang="en-US" sz="5600" b="1" dirty="0" smtClean="0">
                <a:solidFill>
                  <a:srgbClr val="3366FF"/>
                </a:solidFill>
              </a:rPr>
              <a:t>大きな</a:t>
            </a:r>
            <a:endParaRPr kumimoji="1" lang="en-US" altLang="ja-JP" sz="5600" b="1" dirty="0" smtClean="0">
              <a:solidFill>
                <a:srgbClr val="3366FF"/>
              </a:solidFill>
            </a:endParaRPr>
          </a:p>
          <a:p>
            <a:pPr algn="ctr"/>
            <a:r>
              <a:rPr kumimoji="1" lang="ja-JP" altLang="en-US" sz="6900" b="1" dirty="0" smtClean="0">
                <a:solidFill>
                  <a:srgbClr val="3366FF"/>
                </a:solidFill>
              </a:rPr>
              <a:t>地震</a:t>
            </a:r>
            <a:r>
              <a:rPr kumimoji="1" lang="en-US" altLang="ja-JP" sz="6900" b="1" dirty="0" smtClean="0">
                <a:solidFill>
                  <a:srgbClr val="3366FF"/>
                </a:solidFill>
              </a:rPr>
              <a:t>!</a:t>
            </a:r>
            <a:endParaRPr kumimoji="1" lang="ja-JP" altLang="en-US" sz="6900" b="1" dirty="0">
              <a:solidFill>
                <a:srgbClr val="3366FF"/>
              </a:solidFill>
            </a:endParaRPr>
          </a:p>
        </p:txBody>
      </p:sp>
      <p:sp>
        <p:nvSpPr>
          <p:cNvPr id="6" name="テキスト ボックス 5"/>
          <p:cNvSpPr txBox="1"/>
          <p:nvPr/>
        </p:nvSpPr>
        <p:spPr>
          <a:xfrm>
            <a:off x="3028235" y="5890543"/>
            <a:ext cx="2958362" cy="846386"/>
          </a:xfrm>
          <a:prstGeom prst="rect">
            <a:avLst/>
          </a:prstGeom>
          <a:noFill/>
        </p:spPr>
        <p:txBody>
          <a:bodyPr wrap="none" rtlCol="0">
            <a:spAutoFit/>
          </a:bodyPr>
          <a:lstStyle/>
          <a:p>
            <a:pPr algn="ctr"/>
            <a:r>
              <a:rPr kumimoji="1" lang="ja-JP" altLang="en-US" sz="4700" b="1" dirty="0" smtClean="0">
                <a:latin typeface="ＭＳ Ｐゴシック (本文)"/>
                <a:cs typeface="ＭＳ Ｐゴシック (本文)"/>
              </a:rPr>
              <a:t>どうする？</a:t>
            </a:r>
            <a:endParaRPr kumimoji="1" lang="ja-JP" altLang="en-US" sz="4700" b="1" dirty="0">
              <a:latin typeface="ＭＳ Ｐゴシック (本文)"/>
              <a:cs typeface="ＭＳ Ｐゴシック (本文)"/>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ja-JP" altLang="en-US" sz="3400" b="1" dirty="0" smtClean="0"/>
              <a:t>集合する</a:t>
            </a:r>
            <a:r>
              <a:rPr lang="ja-JP" altLang="en-US" sz="3400" b="1" dirty="0" smtClean="0">
                <a:solidFill>
                  <a:srgbClr val="008000"/>
                </a:solidFill>
              </a:rPr>
              <a:t>避難所</a:t>
            </a:r>
            <a:r>
              <a:rPr lang="ja-JP" altLang="en-US" sz="3400" b="1" dirty="0" smtClean="0"/>
              <a:t>を</a:t>
            </a:r>
            <a:r>
              <a:rPr lang="ja-JP" altLang="en-US" sz="3400" b="1" dirty="0" smtClean="0">
                <a:solidFill>
                  <a:srgbClr val="FF0000"/>
                </a:solidFill>
              </a:rPr>
              <a:t>防災カード</a:t>
            </a:r>
            <a:r>
              <a:rPr lang="ja-JP" altLang="en-US" sz="3400" b="1" dirty="0" smtClean="0"/>
              <a:t>に書いておこう</a:t>
            </a:r>
            <a:endParaRPr lang="ja-JP" altLang="en-US" sz="3400" b="1" dirty="0"/>
          </a:p>
        </p:txBody>
      </p:sp>
      <p:sp>
        <p:nvSpPr>
          <p:cNvPr id="6" name="コンテンツ プレースホルダ 5"/>
          <p:cNvSpPr>
            <a:spLocks noGrp="1"/>
          </p:cNvSpPr>
          <p:nvPr>
            <p:ph idx="1"/>
          </p:nvPr>
        </p:nvSpPr>
        <p:spPr/>
        <p:txBody>
          <a:bodyPr/>
          <a:lstStyle/>
          <a:p>
            <a:pPr>
              <a:buNone/>
            </a:pPr>
            <a:r>
              <a:rPr lang="ja-JP" altLang="en-US" dirty="0" smtClean="0"/>
              <a:t>　</a:t>
            </a:r>
            <a:endParaRPr lang="ja-JP" altLang="en-US" dirty="0"/>
          </a:p>
        </p:txBody>
      </p:sp>
      <p:pic>
        <p:nvPicPr>
          <p:cNvPr id="7" name="図 6" descr="防災カード見本.jpg"/>
          <p:cNvPicPr>
            <a:picLocks noChangeAspect="1"/>
          </p:cNvPicPr>
          <p:nvPr/>
        </p:nvPicPr>
        <p:blipFill>
          <a:blip r:embed="rId3"/>
          <a:stretch>
            <a:fillRect/>
          </a:stretch>
        </p:blipFill>
        <p:spPr>
          <a:xfrm>
            <a:off x="1635593" y="1417639"/>
            <a:ext cx="5906120" cy="4181804"/>
          </a:xfrm>
          <a:prstGeom prst="rect">
            <a:avLst/>
          </a:prstGeom>
        </p:spPr>
      </p:pic>
      <p:sp>
        <p:nvSpPr>
          <p:cNvPr id="8" name="テキスト ボックス 7"/>
          <p:cNvSpPr txBox="1"/>
          <p:nvPr/>
        </p:nvSpPr>
        <p:spPr>
          <a:xfrm>
            <a:off x="891090" y="5695276"/>
            <a:ext cx="7390289" cy="784830"/>
          </a:xfrm>
          <a:prstGeom prst="rect">
            <a:avLst/>
          </a:prstGeom>
          <a:noFill/>
        </p:spPr>
        <p:txBody>
          <a:bodyPr wrap="none" rtlCol="0">
            <a:spAutoFit/>
          </a:bodyPr>
          <a:lstStyle/>
          <a:p>
            <a:pPr algn="ctr"/>
            <a:r>
              <a:rPr kumimoji="1" lang="ja-JP" altLang="en-US" sz="2500" b="1" dirty="0" smtClean="0">
                <a:solidFill>
                  <a:srgbClr val="3366FF"/>
                </a:solidFill>
              </a:rPr>
              <a:t>災害伝言ダイヤル</a:t>
            </a:r>
            <a:r>
              <a:rPr kumimoji="1" lang="en-US" altLang="ja-JP" sz="2500" b="1" dirty="0" smtClean="0">
                <a:solidFill>
                  <a:srgbClr val="FF0000"/>
                </a:solidFill>
              </a:rPr>
              <a:t>1</a:t>
            </a:r>
            <a:r>
              <a:rPr lang="en-US" altLang="ja-JP" sz="2500" b="1" dirty="0" smtClean="0">
                <a:solidFill>
                  <a:srgbClr val="FF0000"/>
                </a:solidFill>
              </a:rPr>
              <a:t>71</a:t>
            </a:r>
            <a:r>
              <a:rPr lang="ja-JP" altLang="en-US" sz="2500" dirty="0" smtClean="0"/>
              <a:t>の使い方も</a:t>
            </a:r>
            <a:r>
              <a:rPr kumimoji="1" lang="ja-JP" altLang="en-US" sz="2500" dirty="0" smtClean="0"/>
              <a:t>練習しておこう</a:t>
            </a:r>
            <a:endParaRPr kumimoji="1" lang="en-US" altLang="ja-JP" sz="2500" dirty="0" smtClean="0"/>
          </a:p>
          <a:p>
            <a:pPr algn="ctr"/>
            <a:r>
              <a:rPr lang="ja-JP" altLang="en-US" sz="2000" dirty="0" smtClean="0"/>
              <a:t>電話が通じにくい時にはショートメール（</a:t>
            </a:r>
            <a:r>
              <a:rPr lang="en-US" altLang="ja-JP" sz="2000" dirty="0" smtClean="0"/>
              <a:t>SMS</a:t>
            </a:r>
            <a:r>
              <a:rPr lang="ja-JP" altLang="en-US" sz="2000" dirty="0" smtClean="0"/>
              <a:t>）のほうが届きやすいよ</a:t>
            </a:r>
            <a:endParaRPr kumimoji="1" lang="ja-JP" altLang="en-US" sz="20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93909" y="274638"/>
            <a:ext cx="5268711" cy="1143000"/>
          </a:xfrm>
        </p:spPr>
        <p:txBody>
          <a:bodyPr/>
          <a:lstStyle/>
          <a:p>
            <a:r>
              <a:rPr lang="ja-JP" altLang="en-US" dirty="0" smtClean="0"/>
              <a:t>ペットの避難　　　</a:t>
            </a:r>
            <a:endParaRPr lang="ja-JP" altLang="en-US" dirty="0"/>
          </a:p>
        </p:txBody>
      </p:sp>
      <p:sp>
        <p:nvSpPr>
          <p:cNvPr id="3" name="コンテンツ プレースホルダ 2"/>
          <p:cNvSpPr>
            <a:spLocks noGrp="1"/>
          </p:cNvSpPr>
          <p:nvPr>
            <p:ph idx="1"/>
          </p:nvPr>
        </p:nvSpPr>
        <p:spPr/>
        <p:txBody>
          <a:bodyPr/>
          <a:lstStyle/>
          <a:p>
            <a:pPr>
              <a:buNone/>
            </a:pPr>
            <a:r>
              <a:rPr lang="ja-JP" altLang="en-US" dirty="0" smtClean="0"/>
              <a:t>　</a:t>
            </a:r>
            <a:endParaRPr lang="ja-JP" altLang="en-US" dirty="0"/>
          </a:p>
        </p:txBody>
      </p:sp>
      <p:pic>
        <p:nvPicPr>
          <p:cNvPr id="4" name="図 3"/>
          <p:cNvPicPr>
            <a:picLocks noChangeAspect="1"/>
          </p:cNvPicPr>
          <p:nvPr/>
        </p:nvPicPr>
        <p:blipFill>
          <a:blip r:embed="rId3"/>
          <a:stretch>
            <a:fillRect/>
          </a:stretch>
        </p:blipFill>
        <p:spPr>
          <a:xfrm>
            <a:off x="440715" y="1075363"/>
            <a:ext cx="3471787" cy="2777429"/>
          </a:xfrm>
          <a:prstGeom prst="rect">
            <a:avLst/>
          </a:prstGeom>
        </p:spPr>
      </p:pic>
      <p:sp>
        <p:nvSpPr>
          <p:cNvPr id="5" name="テキスト ボックス 4"/>
          <p:cNvSpPr txBox="1"/>
          <p:nvPr/>
        </p:nvSpPr>
        <p:spPr>
          <a:xfrm>
            <a:off x="3912502" y="1753053"/>
            <a:ext cx="4938822" cy="507831"/>
          </a:xfrm>
          <a:prstGeom prst="rect">
            <a:avLst/>
          </a:prstGeom>
          <a:noFill/>
        </p:spPr>
        <p:txBody>
          <a:bodyPr wrap="none" rtlCol="0">
            <a:spAutoFit/>
          </a:bodyPr>
          <a:lstStyle/>
          <a:p>
            <a:r>
              <a:rPr kumimoji="1" lang="ja-JP" altLang="en-US" sz="2700" b="1" dirty="0" smtClean="0">
                <a:solidFill>
                  <a:srgbClr val="800000"/>
                </a:solidFill>
              </a:rPr>
              <a:t>家族といる時は、</a:t>
            </a:r>
            <a:r>
              <a:rPr kumimoji="1" lang="ja-JP" altLang="en-US" sz="2700" b="1" u="sng" dirty="0" smtClean="0">
                <a:solidFill>
                  <a:srgbClr val="800000"/>
                </a:solidFill>
              </a:rPr>
              <a:t>一緒に逃げよう</a:t>
            </a:r>
            <a:endParaRPr kumimoji="1" lang="ja-JP" altLang="en-US" sz="2700" b="1" u="sng" dirty="0">
              <a:solidFill>
                <a:srgbClr val="800000"/>
              </a:solidFill>
            </a:endParaRPr>
          </a:p>
        </p:txBody>
      </p:sp>
      <p:pic>
        <p:nvPicPr>
          <p:cNvPr id="6" name="図 5"/>
          <p:cNvPicPr>
            <a:picLocks noChangeAspect="1"/>
          </p:cNvPicPr>
          <p:nvPr/>
        </p:nvPicPr>
        <p:blipFill>
          <a:blip r:embed="rId4"/>
          <a:stretch>
            <a:fillRect/>
          </a:stretch>
        </p:blipFill>
        <p:spPr>
          <a:xfrm>
            <a:off x="4136159" y="3820406"/>
            <a:ext cx="1626462" cy="1891234"/>
          </a:xfrm>
          <a:prstGeom prst="rect">
            <a:avLst/>
          </a:prstGeom>
        </p:spPr>
      </p:pic>
      <p:pic>
        <p:nvPicPr>
          <p:cNvPr id="7" name="図 6"/>
          <p:cNvPicPr>
            <a:picLocks noChangeAspect="1"/>
          </p:cNvPicPr>
          <p:nvPr/>
        </p:nvPicPr>
        <p:blipFill>
          <a:blip r:embed="rId5"/>
          <a:stretch>
            <a:fillRect/>
          </a:stretch>
        </p:blipFill>
        <p:spPr>
          <a:xfrm>
            <a:off x="5762621" y="3679759"/>
            <a:ext cx="1442075" cy="1813931"/>
          </a:xfrm>
          <a:prstGeom prst="rect">
            <a:avLst/>
          </a:prstGeom>
        </p:spPr>
      </p:pic>
      <p:pic>
        <p:nvPicPr>
          <p:cNvPr id="8" name="図 7"/>
          <p:cNvPicPr>
            <a:picLocks noChangeAspect="1"/>
          </p:cNvPicPr>
          <p:nvPr/>
        </p:nvPicPr>
        <p:blipFill>
          <a:blip r:embed="rId6"/>
          <a:stretch>
            <a:fillRect/>
          </a:stretch>
        </p:blipFill>
        <p:spPr>
          <a:xfrm>
            <a:off x="7131646" y="3679759"/>
            <a:ext cx="1813931" cy="1813931"/>
          </a:xfrm>
          <a:prstGeom prst="rect">
            <a:avLst/>
          </a:prstGeom>
        </p:spPr>
      </p:pic>
      <p:sp>
        <p:nvSpPr>
          <p:cNvPr id="9" name="テキスト ボックス 8"/>
          <p:cNvSpPr txBox="1"/>
          <p:nvPr/>
        </p:nvSpPr>
        <p:spPr>
          <a:xfrm>
            <a:off x="4583657" y="2464078"/>
            <a:ext cx="3949318" cy="954107"/>
          </a:xfrm>
          <a:prstGeom prst="rect">
            <a:avLst/>
          </a:prstGeom>
          <a:solidFill>
            <a:srgbClr val="FF0000"/>
          </a:solidFill>
          <a:ln w="127000">
            <a:solidFill>
              <a:srgbClr val="FF0000"/>
            </a:solidFill>
          </a:ln>
        </p:spPr>
        <p:txBody>
          <a:bodyPr wrap="none" rtlCol="0">
            <a:spAutoFit/>
          </a:bodyPr>
          <a:lstStyle/>
          <a:p>
            <a:r>
              <a:rPr kumimoji="1" lang="ja-JP" altLang="en-US" sz="2700" dirty="0" smtClean="0">
                <a:solidFill>
                  <a:srgbClr val="FFFFFF"/>
                </a:solidFill>
              </a:rPr>
              <a:t>ペットを受け入れてくれる</a:t>
            </a:r>
            <a:endParaRPr kumimoji="1" lang="en-US" altLang="ja-JP" sz="2700" dirty="0" smtClean="0">
              <a:solidFill>
                <a:srgbClr val="FFFFFF"/>
              </a:solidFill>
            </a:endParaRPr>
          </a:p>
          <a:p>
            <a:r>
              <a:rPr lang="ja-JP" altLang="en-US" sz="2700" dirty="0" smtClean="0">
                <a:solidFill>
                  <a:srgbClr val="FFFFFF"/>
                </a:solidFill>
              </a:rPr>
              <a:t>避難所を調べておく</a:t>
            </a:r>
            <a:endParaRPr kumimoji="1" lang="ja-JP" altLang="en-US" sz="2700" dirty="0">
              <a:solidFill>
                <a:srgbClr val="FFFFFF"/>
              </a:solidFill>
            </a:endParaRPr>
          </a:p>
        </p:txBody>
      </p:sp>
      <p:sp>
        <p:nvSpPr>
          <p:cNvPr id="10" name="テキスト ボックス 9"/>
          <p:cNvSpPr txBox="1"/>
          <p:nvPr/>
        </p:nvSpPr>
        <p:spPr>
          <a:xfrm>
            <a:off x="440715" y="3679759"/>
            <a:ext cx="3327954" cy="954107"/>
          </a:xfrm>
          <a:prstGeom prst="rect">
            <a:avLst/>
          </a:prstGeom>
          <a:noFill/>
        </p:spPr>
        <p:txBody>
          <a:bodyPr wrap="none" rtlCol="0">
            <a:spAutoFit/>
          </a:bodyPr>
          <a:lstStyle/>
          <a:p>
            <a:r>
              <a:rPr kumimoji="1" lang="ja-JP" altLang="en-US" sz="2800" b="1" dirty="0" smtClean="0">
                <a:solidFill>
                  <a:srgbClr val="0000FF"/>
                </a:solidFill>
              </a:rPr>
              <a:t>自分だけの時は、</a:t>
            </a:r>
            <a:endParaRPr kumimoji="1" lang="en-US" altLang="ja-JP" sz="2800" b="1" dirty="0" smtClean="0">
              <a:solidFill>
                <a:srgbClr val="0000FF"/>
              </a:solidFill>
            </a:endParaRPr>
          </a:p>
          <a:p>
            <a:r>
              <a:rPr lang="ja-JP" altLang="en-US" sz="2800" b="1" dirty="0" smtClean="0">
                <a:solidFill>
                  <a:srgbClr val="0000FF"/>
                </a:solidFill>
              </a:rPr>
              <a:t>ペットを</a:t>
            </a:r>
            <a:r>
              <a:rPr lang="ja-JP" altLang="en-US" sz="2800" b="1" u="sng" dirty="0" smtClean="0">
                <a:solidFill>
                  <a:srgbClr val="0000FF"/>
                </a:solidFill>
              </a:rPr>
              <a:t>先に逃がそう</a:t>
            </a:r>
            <a:endParaRPr kumimoji="1" lang="ja-JP" altLang="en-US" sz="2800" b="1" u="sng" dirty="0">
              <a:solidFill>
                <a:srgbClr val="0000FF"/>
              </a:solidFill>
            </a:endParaRPr>
          </a:p>
        </p:txBody>
      </p:sp>
      <p:sp>
        <p:nvSpPr>
          <p:cNvPr id="11" name="テキスト ボックス 10"/>
          <p:cNvSpPr txBox="1"/>
          <p:nvPr/>
        </p:nvSpPr>
        <p:spPr>
          <a:xfrm>
            <a:off x="440715" y="4757533"/>
            <a:ext cx="3695443" cy="954107"/>
          </a:xfrm>
          <a:prstGeom prst="rect">
            <a:avLst/>
          </a:prstGeom>
          <a:solidFill>
            <a:srgbClr val="0000FF"/>
          </a:solidFill>
          <a:ln w="127000">
            <a:solidFill>
              <a:srgbClr val="0000FF"/>
            </a:solidFill>
          </a:ln>
        </p:spPr>
        <p:txBody>
          <a:bodyPr wrap="none" rtlCol="0">
            <a:spAutoFit/>
          </a:bodyPr>
          <a:lstStyle/>
          <a:p>
            <a:r>
              <a:rPr kumimoji="1" lang="ja-JP" altLang="en-US" sz="2800" dirty="0" smtClean="0">
                <a:solidFill>
                  <a:schemeClr val="bg1"/>
                </a:solidFill>
              </a:rPr>
              <a:t>首輪やマイクロチップを</a:t>
            </a:r>
            <a:endParaRPr kumimoji="1" lang="en-US" altLang="ja-JP" sz="2800" dirty="0" smtClean="0">
              <a:solidFill>
                <a:schemeClr val="bg1"/>
              </a:solidFill>
            </a:endParaRPr>
          </a:p>
          <a:p>
            <a:r>
              <a:rPr lang="ja-JP" altLang="en-US" sz="2800" dirty="0" smtClean="0">
                <a:solidFill>
                  <a:schemeClr val="bg1"/>
                </a:solidFill>
              </a:rPr>
              <a:t>つけておこう</a:t>
            </a:r>
            <a:endParaRPr kumimoji="1" lang="ja-JP" altLang="en-US" sz="2800" dirty="0">
              <a:solidFill>
                <a:schemeClr val="bg1"/>
              </a:solidFill>
            </a:endParaRPr>
          </a:p>
        </p:txBody>
      </p:sp>
      <p:sp>
        <p:nvSpPr>
          <p:cNvPr id="13" name="テキスト ボックス 12"/>
          <p:cNvSpPr txBox="1"/>
          <p:nvPr/>
        </p:nvSpPr>
        <p:spPr>
          <a:xfrm>
            <a:off x="493910" y="6126163"/>
            <a:ext cx="8179493" cy="507831"/>
          </a:xfrm>
          <a:prstGeom prst="rect">
            <a:avLst/>
          </a:prstGeom>
          <a:solidFill>
            <a:srgbClr val="008000"/>
          </a:solidFill>
          <a:ln w="127000">
            <a:solidFill>
              <a:srgbClr val="008000"/>
            </a:solidFill>
          </a:ln>
        </p:spPr>
        <p:txBody>
          <a:bodyPr wrap="none" rtlCol="0">
            <a:spAutoFit/>
          </a:bodyPr>
          <a:lstStyle/>
          <a:p>
            <a:r>
              <a:rPr kumimoji="1" lang="ja-JP" altLang="en-US" sz="2700" b="1" dirty="0" smtClean="0">
                <a:solidFill>
                  <a:srgbClr val="FFFFFF"/>
                </a:solidFill>
              </a:rPr>
              <a:t>ペットを守れるのは飼い主だけ！ペット用の備えが必要</a:t>
            </a:r>
            <a:endParaRPr kumimoji="1" lang="ja-JP" altLang="en-US" sz="2700" b="1" dirty="0">
              <a:solidFill>
                <a:srgbClr val="FFFFFF"/>
              </a:solidFill>
            </a:endParaRPr>
          </a:p>
        </p:txBody>
      </p:sp>
      <p:pic>
        <p:nvPicPr>
          <p:cNvPr id="15" name="図 14"/>
          <p:cNvPicPr>
            <a:picLocks noChangeAspect="1"/>
          </p:cNvPicPr>
          <p:nvPr/>
        </p:nvPicPr>
        <p:blipFill>
          <a:blip r:embed="rId7"/>
          <a:stretch>
            <a:fillRect/>
          </a:stretch>
        </p:blipFill>
        <p:spPr>
          <a:xfrm>
            <a:off x="5762621" y="0"/>
            <a:ext cx="1779750" cy="1753053"/>
          </a:xfrm>
          <a:prstGeom prst="rect">
            <a:avLst/>
          </a:prstGeom>
        </p:spPr>
      </p:pic>
      <p:pic>
        <p:nvPicPr>
          <p:cNvPr id="14" name="図 13"/>
          <p:cNvPicPr>
            <a:picLocks noChangeAspect="1"/>
          </p:cNvPicPr>
          <p:nvPr/>
        </p:nvPicPr>
        <p:blipFill>
          <a:blip r:embed="rId8"/>
          <a:stretch>
            <a:fillRect/>
          </a:stretch>
        </p:blipFill>
        <p:spPr>
          <a:xfrm>
            <a:off x="7204696" y="150117"/>
            <a:ext cx="1527336" cy="1504426"/>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　</a:t>
            </a:r>
            <a:endParaRPr lang="ja-JP" altLang="en-US" dirty="0"/>
          </a:p>
        </p:txBody>
      </p:sp>
      <p:sp>
        <p:nvSpPr>
          <p:cNvPr id="3" name="コンテンツ プレースホルダ 2"/>
          <p:cNvSpPr>
            <a:spLocks noGrp="1"/>
          </p:cNvSpPr>
          <p:nvPr>
            <p:ph idx="1"/>
          </p:nvPr>
        </p:nvSpPr>
        <p:spPr/>
        <p:txBody>
          <a:bodyPr/>
          <a:lstStyle/>
          <a:p>
            <a:pPr>
              <a:buNone/>
            </a:pPr>
            <a:r>
              <a:rPr lang="ja-JP" altLang="en-US" dirty="0" smtClean="0"/>
              <a:t>　</a:t>
            </a:r>
            <a:endParaRPr lang="ja-JP" altLang="en-US" dirty="0"/>
          </a:p>
        </p:txBody>
      </p:sp>
      <p:pic>
        <p:nvPicPr>
          <p:cNvPr id="8" name="図 7" descr="スクリーンショット 2024-11-18 20.44.22.png"/>
          <p:cNvPicPr>
            <a:picLocks noChangeAspect="1"/>
          </p:cNvPicPr>
          <p:nvPr/>
        </p:nvPicPr>
        <p:blipFill>
          <a:blip r:embed="rId3"/>
          <a:srcRect r="9449"/>
          <a:stretch>
            <a:fillRect/>
          </a:stretch>
        </p:blipFill>
        <p:spPr>
          <a:xfrm>
            <a:off x="4552158" y="0"/>
            <a:ext cx="4612333" cy="3469346"/>
          </a:xfrm>
          <a:prstGeom prst="rect">
            <a:avLst/>
          </a:prstGeom>
        </p:spPr>
      </p:pic>
      <p:pic>
        <p:nvPicPr>
          <p:cNvPr id="11" name="図 10" descr="スクリーンショット 2024-11-18 21.00.03.png"/>
          <p:cNvPicPr>
            <a:picLocks noChangeAspect="1"/>
          </p:cNvPicPr>
          <p:nvPr/>
        </p:nvPicPr>
        <p:blipFill>
          <a:blip r:embed="rId4"/>
          <a:srcRect t="23781"/>
          <a:stretch>
            <a:fillRect/>
          </a:stretch>
        </p:blipFill>
        <p:spPr>
          <a:xfrm>
            <a:off x="1" y="11337"/>
            <a:ext cx="4552157" cy="3458009"/>
          </a:xfrm>
          <a:prstGeom prst="rect">
            <a:avLst/>
          </a:prstGeom>
        </p:spPr>
      </p:pic>
      <p:pic>
        <p:nvPicPr>
          <p:cNvPr id="12" name="図 11" descr="スクリーンショット 2024-11-18 21.08.51.png"/>
          <p:cNvPicPr>
            <a:picLocks noChangeAspect="1"/>
          </p:cNvPicPr>
          <p:nvPr/>
        </p:nvPicPr>
        <p:blipFill>
          <a:blip r:embed="rId5"/>
          <a:srcRect l="32285" t="47561" r="19371"/>
          <a:stretch>
            <a:fillRect/>
          </a:stretch>
        </p:blipFill>
        <p:spPr>
          <a:xfrm>
            <a:off x="-104075" y="3469346"/>
            <a:ext cx="4656233" cy="3428460"/>
          </a:xfrm>
          <a:prstGeom prst="rect">
            <a:avLst/>
          </a:prstGeom>
        </p:spPr>
      </p:pic>
      <p:pic>
        <p:nvPicPr>
          <p:cNvPr id="13" name="図 12" descr="スクリーンショット 2024-11-18 21.44.24.png"/>
          <p:cNvPicPr>
            <a:picLocks noChangeAspect="1"/>
          </p:cNvPicPr>
          <p:nvPr/>
        </p:nvPicPr>
        <p:blipFill>
          <a:blip r:embed="rId6"/>
          <a:srcRect l="1537" t="15748" r="6149" b="14173"/>
          <a:stretch>
            <a:fillRect/>
          </a:stretch>
        </p:blipFill>
        <p:spPr>
          <a:xfrm>
            <a:off x="4552158" y="3469346"/>
            <a:ext cx="4579895" cy="3393770"/>
          </a:xfrm>
          <a:prstGeom prst="rect">
            <a:avLst/>
          </a:prstGeom>
        </p:spPr>
      </p:pic>
      <p:sp>
        <p:nvSpPr>
          <p:cNvPr id="9" name="テキスト ボックス 8"/>
          <p:cNvSpPr txBox="1"/>
          <p:nvPr/>
        </p:nvSpPr>
        <p:spPr>
          <a:xfrm>
            <a:off x="3144489" y="3007681"/>
            <a:ext cx="2815344" cy="923330"/>
          </a:xfrm>
          <a:prstGeom prst="rect">
            <a:avLst/>
          </a:prstGeom>
          <a:solidFill>
            <a:srgbClr val="FF0000"/>
          </a:solidFill>
          <a:ln w="254000">
            <a:solidFill>
              <a:srgbClr val="FF0000"/>
            </a:solidFill>
          </a:ln>
        </p:spPr>
        <p:txBody>
          <a:bodyPr wrap="none" rtlCol="0">
            <a:spAutoFit/>
          </a:bodyPr>
          <a:lstStyle/>
          <a:p>
            <a:pPr algn="ctr"/>
            <a:r>
              <a:rPr kumimoji="1" lang="ja-JP" altLang="en-US" sz="2700" dirty="0" smtClean="0">
                <a:solidFill>
                  <a:schemeClr val="bg1"/>
                </a:solidFill>
              </a:rPr>
              <a:t>避難所までの道も</a:t>
            </a:r>
            <a:endParaRPr kumimoji="1" lang="en-US" altLang="ja-JP" sz="2700" dirty="0" smtClean="0">
              <a:solidFill>
                <a:schemeClr val="bg1"/>
              </a:solidFill>
            </a:endParaRPr>
          </a:p>
          <a:p>
            <a:pPr algn="ctr"/>
            <a:r>
              <a:rPr kumimoji="1" lang="ja-JP" altLang="en-US" sz="2700" dirty="0" smtClean="0">
                <a:solidFill>
                  <a:schemeClr val="bg1"/>
                </a:solidFill>
              </a:rPr>
              <a:t>危険がいっぱい</a:t>
            </a:r>
            <a:endParaRPr kumimoji="1" lang="en-US" altLang="ja-JP" sz="2700" dirty="0" smtClean="0">
              <a:solidFill>
                <a:schemeClr val="bg1"/>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57200"/>
            <a:ext cx="8229600" cy="1143000"/>
          </a:xfrm>
        </p:spPr>
        <p:txBody>
          <a:bodyPr>
            <a:normAutofit fontScale="90000"/>
          </a:bodyPr>
          <a:lstStyle/>
          <a:p>
            <a:r>
              <a:rPr lang="ja-JP" altLang="en-US" b="1" dirty="0" smtClean="0">
                <a:solidFill>
                  <a:srgbClr val="008000"/>
                </a:solidFill>
              </a:rPr>
              <a:t>ハザードマップ</a:t>
            </a:r>
            <a:r>
              <a:rPr lang="ja-JP" altLang="en-US" dirty="0" smtClean="0"/>
              <a:t>で「</a:t>
            </a:r>
            <a:r>
              <a:rPr lang="ja-JP" altLang="en-US" b="1" dirty="0" smtClean="0">
                <a:solidFill>
                  <a:srgbClr val="FF0000"/>
                </a:solidFill>
              </a:rPr>
              <a:t>災害が起きる前に</a:t>
            </a:r>
            <a:r>
              <a:rPr lang="ja-JP" altLang="en-US" dirty="0" smtClean="0"/>
              <a:t>」</a:t>
            </a:r>
            <a:r>
              <a:rPr lang="en-US" altLang="ja-JP" dirty="0" smtClean="0"/>
              <a:t/>
            </a:r>
            <a:br>
              <a:rPr lang="en-US" altLang="ja-JP" dirty="0" smtClean="0"/>
            </a:br>
            <a:r>
              <a:rPr lang="ja-JP" altLang="en-US" dirty="0" smtClean="0"/>
              <a:t>危険な地域を知っておくことが大切</a:t>
            </a:r>
            <a:endParaRPr lang="ja-JP" altLang="en-US" dirty="0"/>
          </a:p>
        </p:txBody>
      </p:sp>
      <p:sp>
        <p:nvSpPr>
          <p:cNvPr id="5" name="コンテンツ プレースホルダ 4"/>
          <p:cNvSpPr>
            <a:spLocks noGrp="1"/>
          </p:cNvSpPr>
          <p:nvPr>
            <p:ph idx="1"/>
          </p:nvPr>
        </p:nvSpPr>
        <p:spPr/>
        <p:txBody>
          <a:bodyPr/>
          <a:lstStyle/>
          <a:p>
            <a:pPr>
              <a:buNone/>
            </a:pPr>
            <a:r>
              <a:rPr lang="ja-JP" altLang="en-US" dirty="0" smtClean="0"/>
              <a:t>　</a:t>
            </a:r>
            <a:endParaRPr lang="ja-JP" altLang="en-US" dirty="0"/>
          </a:p>
        </p:txBody>
      </p:sp>
      <p:pic>
        <p:nvPicPr>
          <p:cNvPr id="6" name="図 5"/>
          <p:cNvPicPr>
            <a:picLocks noChangeAspect="1"/>
          </p:cNvPicPr>
          <p:nvPr/>
        </p:nvPicPr>
        <p:blipFill>
          <a:blip r:embed="rId3"/>
          <a:stretch>
            <a:fillRect/>
          </a:stretch>
        </p:blipFill>
        <p:spPr>
          <a:xfrm>
            <a:off x="2371930" y="1858161"/>
            <a:ext cx="3820000" cy="3820000"/>
          </a:xfrm>
          <a:prstGeom prst="rect">
            <a:avLst/>
          </a:prstGeom>
        </p:spPr>
      </p:pic>
      <p:pic>
        <p:nvPicPr>
          <p:cNvPr id="7" name="図 6"/>
          <p:cNvPicPr>
            <a:picLocks noChangeAspect="1"/>
          </p:cNvPicPr>
          <p:nvPr/>
        </p:nvPicPr>
        <p:blipFill>
          <a:blip r:embed="rId4"/>
          <a:stretch>
            <a:fillRect/>
          </a:stretch>
        </p:blipFill>
        <p:spPr>
          <a:xfrm>
            <a:off x="290665" y="4756105"/>
            <a:ext cx="3112424" cy="1844111"/>
          </a:xfrm>
          <a:prstGeom prst="rect">
            <a:avLst/>
          </a:prstGeom>
        </p:spPr>
      </p:pic>
      <p:pic>
        <p:nvPicPr>
          <p:cNvPr id="8" name="図 7"/>
          <p:cNvPicPr>
            <a:picLocks noChangeAspect="1"/>
          </p:cNvPicPr>
          <p:nvPr/>
        </p:nvPicPr>
        <p:blipFill>
          <a:blip r:embed="rId5"/>
          <a:stretch>
            <a:fillRect/>
          </a:stretch>
        </p:blipFill>
        <p:spPr>
          <a:xfrm>
            <a:off x="6191930" y="1858161"/>
            <a:ext cx="2113630" cy="2113630"/>
          </a:xfrm>
          <a:prstGeom prst="rect">
            <a:avLst/>
          </a:prstGeom>
        </p:spPr>
      </p:pic>
      <p:pic>
        <p:nvPicPr>
          <p:cNvPr id="11" name="図 10"/>
          <p:cNvPicPr>
            <a:picLocks noChangeAspect="1"/>
          </p:cNvPicPr>
          <p:nvPr/>
        </p:nvPicPr>
        <p:blipFill>
          <a:blip r:embed="rId6"/>
          <a:stretch>
            <a:fillRect/>
          </a:stretch>
        </p:blipFill>
        <p:spPr>
          <a:xfrm>
            <a:off x="290665" y="1984104"/>
            <a:ext cx="1987687" cy="1987687"/>
          </a:xfrm>
          <a:prstGeom prst="rect">
            <a:avLst/>
          </a:prstGeom>
        </p:spPr>
      </p:pic>
      <p:pic>
        <p:nvPicPr>
          <p:cNvPr id="10" name="図 9"/>
          <p:cNvPicPr>
            <a:picLocks noChangeAspect="1"/>
          </p:cNvPicPr>
          <p:nvPr/>
        </p:nvPicPr>
        <p:blipFill>
          <a:blip r:embed="rId7"/>
          <a:stretch>
            <a:fillRect/>
          </a:stretch>
        </p:blipFill>
        <p:spPr>
          <a:xfrm>
            <a:off x="6191930" y="3971791"/>
            <a:ext cx="2362894" cy="2362894"/>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ja-JP" altLang="en-US" dirty="0" smtClean="0"/>
              <a:t>静岡県　田子浦小学校の学区（例）</a:t>
            </a:r>
            <a:endParaRPr lang="ja-JP" altLang="en-US" dirty="0"/>
          </a:p>
        </p:txBody>
      </p:sp>
      <p:sp>
        <p:nvSpPr>
          <p:cNvPr id="5" name="テキスト ボックス 4"/>
          <p:cNvSpPr txBox="1"/>
          <p:nvPr/>
        </p:nvSpPr>
        <p:spPr>
          <a:xfrm>
            <a:off x="5155064" y="6274271"/>
            <a:ext cx="3531736" cy="369332"/>
          </a:xfrm>
          <a:prstGeom prst="rect">
            <a:avLst/>
          </a:prstGeom>
          <a:noFill/>
        </p:spPr>
        <p:txBody>
          <a:bodyPr wrap="none" rtlCol="0">
            <a:spAutoFit/>
          </a:bodyPr>
          <a:lstStyle/>
          <a:p>
            <a:r>
              <a:rPr lang="ja-JP" altLang="en-US" dirty="0" smtClean="0"/>
              <a:t>引用：</a:t>
            </a:r>
            <a:r>
              <a:rPr lang="en-US" altLang="ja-JP" dirty="0" smtClean="0"/>
              <a:t>https</a:t>
            </a:r>
            <a:r>
              <a:rPr lang="en-US" altLang="ja-JP" dirty="0"/>
              <a:t>://</a:t>
            </a:r>
            <a:r>
              <a:rPr lang="en-US" altLang="ja-JP" dirty="0" err="1"/>
              <a:t>school.mapexpert.net</a:t>
            </a:r>
            <a:endParaRPr kumimoji="1" lang="ja-JP" altLang="en-US" dirty="0"/>
          </a:p>
        </p:txBody>
      </p:sp>
      <p:pic>
        <p:nvPicPr>
          <p:cNvPr id="7" name="コンテンツ プレースホルダ 6" descr="田子浦小学校.jpg"/>
          <p:cNvPicPr>
            <a:picLocks noGrp="1" noChangeAspect="1"/>
          </p:cNvPicPr>
          <p:nvPr>
            <p:ph idx="1"/>
          </p:nvPr>
        </p:nvPicPr>
        <p:blipFill>
          <a:blip r:embed="rId3"/>
          <a:srcRect l="-7187" r="-7187"/>
          <a:stretch>
            <a:fillRect/>
          </a:stretch>
        </p:blip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ハザードマップ</a:t>
            </a:r>
            <a:endParaRPr lang="ja-JP" altLang="en-US" dirty="0"/>
          </a:p>
        </p:txBody>
      </p:sp>
      <p:sp>
        <p:nvSpPr>
          <p:cNvPr id="7" name="テキスト ボックス 6"/>
          <p:cNvSpPr txBox="1"/>
          <p:nvPr/>
        </p:nvSpPr>
        <p:spPr>
          <a:xfrm>
            <a:off x="216499" y="6269270"/>
            <a:ext cx="2981480" cy="369332"/>
          </a:xfrm>
          <a:prstGeom prst="rect">
            <a:avLst/>
          </a:prstGeom>
          <a:noFill/>
        </p:spPr>
        <p:txBody>
          <a:bodyPr wrap="none" rtlCol="0">
            <a:spAutoFit/>
          </a:bodyPr>
          <a:lstStyle/>
          <a:p>
            <a:r>
              <a:rPr lang="en-US" altLang="ja-JP" dirty="0"/>
              <a:t>https://</a:t>
            </a:r>
            <a:r>
              <a:rPr lang="en-US" altLang="ja-JP" dirty="0" err="1"/>
              <a:t>hazard.mapexpert.net</a:t>
            </a:r>
            <a:endParaRPr kumimoji="1" lang="ja-JP" altLang="en-US" dirty="0"/>
          </a:p>
        </p:txBody>
      </p:sp>
      <p:pic>
        <p:nvPicPr>
          <p:cNvPr id="11" name="コンテンツ プレースホルダ 10" descr="田子浦小学校ハザード.jpg"/>
          <p:cNvPicPr>
            <a:picLocks noGrp="1" noChangeAspect="1"/>
          </p:cNvPicPr>
          <p:nvPr>
            <p:ph idx="1"/>
          </p:nvPr>
        </p:nvPicPr>
        <p:blipFill>
          <a:blip r:embed="rId3"/>
          <a:srcRect l="-7187" r="-7187"/>
          <a:stretch>
            <a:fillRect/>
          </a:stretch>
        </p:blipFill>
        <p:spPr/>
      </p:pic>
      <p:pic>
        <p:nvPicPr>
          <p:cNvPr id="5" name="図 4"/>
          <p:cNvPicPr>
            <a:picLocks noChangeAspect="1"/>
          </p:cNvPicPr>
          <p:nvPr/>
        </p:nvPicPr>
        <p:blipFill>
          <a:blip r:embed="rId4"/>
          <a:stretch>
            <a:fillRect/>
          </a:stretch>
        </p:blipFill>
        <p:spPr>
          <a:xfrm>
            <a:off x="5459892" y="5251226"/>
            <a:ext cx="1441665" cy="1387376"/>
          </a:xfrm>
          <a:prstGeom prst="rect">
            <a:avLst/>
          </a:prstGeom>
        </p:spPr>
      </p:pic>
      <p:pic>
        <p:nvPicPr>
          <p:cNvPr id="6" name="図 5"/>
          <p:cNvPicPr>
            <a:picLocks noChangeAspect="1"/>
          </p:cNvPicPr>
          <p:nvPr/>
        </p:nvPicPr>
        <p:blipFill>
          <a:blip r:embed="rId5"/>
          <a:srcRect b="36342"/>
          <a:stretch>
            <a:fillRect/>
          </a:stretch>
        </p:blipFill>
        <p:spPr>
          <a:xfrm>
            <a:off x="6901557" y="5987271"/>
            <a:ext cx="1862687" cy="651331"/>
          </a:xfrm>
          <a:prstGeom prst="rect">
            <a:avLst/>
          </a:prstGeom>
        </p:spPr>
      </p:pic>
      <p:pic>
        <p:nvPicPr>
          <p:cNvPr id="12" name="図 11" descr="スクリーンショット 2024-11-18 22.35.21.png"/>
          <p:cNvPicPr>
            <a:picLocks noChangeAspect="1"/>
          </p:cNvPicPr>
          <p:nvPr/>
        </p:nvPicPr>
        <p:blipFill>
          <a:blip r:embed="rId6"/>
          <a:stretch>
            <a:fillRect/>
          </a:stretch>
        </p:blipFill>
        <p:spPr>
          <a:xfrm>
            <a:off x="6901556" y="4747738"/>
            <a:ext cx="2085043" cy="1239534"/>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ja-JP" altLang="en-US" sz="3700" dirty="0" smtClean="0"/>
              <a:t>静岡県　富士川第一小学校の学区（例）</a:t>
            </a:r>
            <a:endParaRPr lang="ja-JP" altLang="en-US" sz="3700" dirty="0"/>
          </a:p>
        </p:txBody>
      </p:sp>
      <p:sp>
        <p:nvSpPr>
          <p:cNvPr id="5" name="テキスト ボックス 4"/>
          <p:cNvSpPr txBox="1"/>
          <p:nvPr/>
        </p:nvSpPr>
        <p:spPr>
          <a:xfrm>
            <a:off x="5732145" y="6274271"/>
            <a:ext cx="2954655" cy="369332"/>
          </a:xfrm>
          <a:prstGeom prst="rect">
            <a:avLst/>
          </a:prstGeom>
          <a:noFill/>
        </p:spPr>
        <p:txBody>
          <a:bodyPr wrap="none" rtlCol="0">
            <a:spAutoFit/>
          </a:bodyPr>
          <a:lstStyle/>
          <a:p>
            <a:r>
              <a:rPr lang="en-US" altLang="ja-JP" dirty="0"/>
              <a:t>https://</a:t>
            </a:r>
            <a:r>
              <a:rPr lang="en-US" altLang="ja-JP" dirty="0" err="1"/>
              <a:t>school.mapexpert.net</a:t>
            </a:r>
            <a:endParaRPr kumimoji="1" lang="ja-JP" altLang="en-US" dirty="0"/>
          </a:p>
        </p:txBody>
      </p:sp>
      <p:pic>
        <p:nvPicPr>
          <p:cNvPr id="8" name="コンテンツ プレースホルダ 7" descr="富士川第一.jpg"/>
          <p:cNvPicPr>
            <a:picLocks noGrp="1" noChangeAspect="1"/>
          </p:cNvPicPr>
          <p:nvPr>
            <p:ph idx="1"/>
          </p:nvPr>
        </p:nvPicPr>
        <p:blipFill>
          <a:blip r:embed="rId3"/>
          <a:srcRect l="-7921" r="-7921"/>
          <a:stretch>
            <a:fillRect/>
          </a:stretch>
        </p:blip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 name="コンテンツ プレースホルダ 8" descr="富士川第一ハザード.jpg"/>
          <p:cNvPicPr>
            <a:picLocks noGrp="1" noChangeAspect="1"/>
          </p:cNvPicPr>
          <p:nvPr>
            <p:ph idx="1"/>
          </p:nvPr>
        </p:nvPicPr>
        <p:blipFill>
          <a:blip r:embed="rId3"/>
          <a:srcRect l="-7921" r="-7921"/>
          <a:stretch>
            <a:fillRect/>
          </a:stretch>
        </p:blipFill>
        <p:spPr/>
      </p:pic>
      <p:sp>
        <p:nvSpPr>
          <p:cNvPr id="2" name="タイトル 1"/>
          <p:cNvSpPr>
            <a:spLocks noGrp="1"/>
          </p:cNvSpPr>
          <p:nvPr>
            <p:ph type="title"/>
          </p:nvPr>
        </p:nvSpPr>
        <p:spPr/>
        <p:txBody>
          <a:bodyPr/>
          <a:lstStyle/>
          <a:p>
            <a:r>
              <a:rPr lang="ja-JP" altLang="en-US" dirty="0" smtClean="0"/>
              <a:t>ハザードマップ</a:t>
            </a:r>
            <a:endParaRPr lang="ja-JP" altLang="en-US" dirty="0"/>
          </a:p>
        </p:txBody>
      </p:sp>
      <p:sp>
        <p:nvSpPr>
          <p:cNvPr id="7" name="テキスト ボックス 6"/>
          <p:cNvSpPr txBox="1"/>
          <p:nvPr/>
        </p:nvSpPr>
        <p:spPr>
          <a:xfrm>
            <a:off x="216499" y="6269270"/>
            <a:ext cx="2981480" cy="369332"/>
          </a:xfrm>
          <a:prstGeom prst="rect">
            <a:avLst/>
          </a:prstGeom>
          <a:noFill/>
        </p:spPr>
        <p:txBody>
          <a:bodyPr wrap="none" rtlCol="0">
            <a:spAutoFit/>
          </a:bodyPr>
          <a:lstStyle/>
          <a:p>
            <a:r>
              <a:rPr lang="en-US" altLang="ja-JP" dirty="0"/>
              <a:t>https://</a:t>
            </a:r>
            <a:r>
              <a:rPr lang="en-US" altLang="ja-JP" dirty="0" err="1"/>
              <a:t>hazard.mapexpert.net</a:t>
            </a:r>
            <a:endParaRPr kumimoji="1" lang="ja-JP" altLang="en-US" dirty="0"/>
          </a:p>
        </p:txBody>
      </p:sp>
      <p:pic>
        <p:nvPicPr>
          <p:cNvPr id="5" name="図 4"/>
          <p:cNvPicPr>
            <a:picLocks noChangeAspect="1"/>
          </p:cNvPicPr>
          <p:nvPr/>
        </p:nvPicPr>
        <p:blipFill>
          <a:blip r:embed="rId4"/>
          <a:stretch>
            <a:fillRect/>
          </a:stretch>
        </p:blipFill>
        <p:spPr>
          <a:xfrm>
            <a:off x="5459892" y="5251226"/>
            <a:ext cx="1441665" cy="1387376"/>
          </a:xfrm>
          <a:prstGeom prst="rect">
            <a:avLst/>
          </a:prstGeom>
        </p:spPr>
      </p:pic>
      <p:pic>
        <p:nvPicPr>
          <p:cNvPr id="6" name="図 5"/>
          <p:cNvPicPr>
            <a:picLocks noChangeAspect="1"/>
          </p:cNvPicPr>
          <p:nvPr/>
        </p:nvPicPr>
        <p:blipFill>
          <a:blip r:embed="rId5"/>
          <a:srcRect b="36342"/>
          <a:stretch>
            <a:fillRect/>
          </a:stretch>
        </p:blipFill>
        <p:spPr>
          <a:xfrm>
            <a:off x="6901557" y="5987271"/>
            <a:ext cx="1862687" cy="651331"/>
          </a:xfrm>
          <a:prstGeom prst="rect">
            <a:avLst/>
          </a:prstGeom>
        </p:spPr>
      </p:pic>
      <p:pic>
        <p:nvPicPr>
          <p:cNvPr id="12" name="図 11" descr="スクリーンショット 2024-11-18 22.35.21.png"/>
          <p:cNvPicPr>
            <a:picLocks noChangeAspect="1"/>
          </p:cNvPicPr>
          <p:nvPr/>
        </p:nvPicPr>
        <p:blipFill>
          <a:blip r:embed="rId6"/>
          <a:stretch>
            <a:fillRect/>
          </a:stretch>
        </p:blipFill>
        <p:spPr>
          <a:xfrm>
            <a:off x="6901556" y="4747738"/>
            <a:ext cx="2085043" cy="1239534"/>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dirty="0"/>
          </a:p>
        </p:txBody>
      </p:sp>
      <p:pic>
        <p:nvPicPr>
          <p:cNvPr id="6" name="コンテンツ プレースホルダ 5" descr="スクリーンショット 2024-11-18 21.33.25.png"/>
          <p:cNvPicPr>
            <a:picLocks noGrp="1" noChangeAspect="1"/>
          </p:cNvPicPr>
          <p:nvPr>
            <p:ph idx="1"/>
          </p:nvPr>
        </p:nvPicPr>
        <p:blipFill>
          <a:blip r:embed="rId3"/>
          <a:srcRect t="12612" b="12612"/>
          <a:stretch>
            <a:fillRect/>
          </a:stretch>
        </p:blipFill>
        <p:spPr>
          <a:xfrm>
            <a:off x="14304" y="0"/>
            <a:ext cx="9212444" cy="6888539"/>
          </a:xfrm>
        </p:spPr>
      </p:pic>
      <p:sp>
        <p:nvSpPr>
          <p:cNvPr id="4" name="テキスト ボックス 3"/>
          <p:cNvSpPr txBox="1"/>
          <p:nvPr/>
        </p:nvSpPr>
        <p:spPr>
          <a:xfrm>
            <a:off x="1240875" y="3377493"/>
            <a:ext cx="7122828" cy="630942"/>
          </a:xfrm>
          <a:prstGeom prst="rect">
            <a:avLst/>
          </a:prstGeom>
          <a:solidFill>
            <a:srgbClr val="FF0000"/>
          </a:solidFill>
          <a:ln w="254000">
            <a:solidFill>
              <a:srgbClr val="FF0000"/>
            </a:solidFill>
          </a:ln>
        </p:spPr>
        <p:txBody>
          <a:bodyPr wrap="square" rtlCol="0">
            <a:spAutoFit/>
          </a:bodyPr>
          <a:lstStyle/>
          <a:p>
            <a:pPr algn="ctr"/>
            <a:r>
              <a:rPr kumimoji="1" lang="ja-JP" altLang="en-US" sz="3500" dirty="0" smtClean="0">
                <a:solidFill>
                  <a:srgbClr val="FFFFFF"/>
                </a:solidFill>
              </a:rPr>
              <a:t>避難所ではみんなで</a:t>
            </a:r>
            <a:r>
              <a:rPr kumimoji="1" lang="ja-JP" altLang="en-US" sz="3500" u="sng" dirty="0" smtClean="0">
                <a:solidFill>
                  <a:srgbClr val="FFFFFF"/>
                </a:solidFill>
              </a:rPr>
              <a:t>助け合おう！</a:t>
            </a:r>
            <a:endParaRPr kumimoji="1" lang="ja-JP" altLang="en-US" sz="3500" dirty="0">
              <a:solidFill>
                <a:srgbClr val="FFFFFF"/>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a:solidFill>
            <a:schemeClr val="tx2"/>
          </a:solidFill>
          <a:ln w="127000">
            <a:solidFill>
              <a:schemeClr val="accent1"/>
            </a:solidFill>
          </a:ln>
        </p:spPr>
        <p:txBody>
          <a:bodyPr/>
          <a:lstStyle/>
          <a:p>
            <a:r>
              <a:rPr lang="ja-JP" altLang="en-US" b="1" dirty="0" smtClean="0">
                <a:solidFill>
                  <a:srgbClr val="FFFFFF"/>
                </a:solidFill>
              </a:rPr>
              <a:t>質問タイム</a:t>
            </a:r>
            <a:endParaRPr lang="ja-JP" altLang="en-US" b="1" dirty="0">
              <a:solidFill>
                <a:srgbClr val="FFFFFF"/>
              </a:solidFill>
            </a:endParaRPr>
          </a:p>
        </p:txBody>
      </p:sp>
      <p:sp>
        <p:nvSpPr>
          <p:cNvPr id="3" name="コンテンツ プレースホルダ 2"/>
          <p:cNvSpPr>
            <a:spLocks noGrp="1"/>
          </p:cNvSpPr>
          <p:nvPr>
            <p:ph idx="1"/>
          </p:nvPr>
        </p:nvSpPr>
        <p:spPr/>
        <p:txBody>
          <a:bodyPr/>
          <a:lstStyle/>
          <a:p>
            <a:pPr>
              <a:buNone/>
            </a:pPr>
            <a:r>
              <a:rPr lang="ja-JP" altLang="en-US" dirty="0" smtClean="0"/>
              <a:t>　　</a:t>
            </a:r>
            <a:endParaRPr lang="ja-JP" altLang="en-US" dirty="0"/>
          </a:p>
        </p:txBody>
      </p:sp>
      <p:pic>
        <p:nvPicPr>
          <p:cNvPr id="4" name="図 3"/>
          <p:cNvPicPr>
            <a:picLocks noChangeAspect="1"/>
          </p:cNvPicPr>
          <p:nvPr/>
        </p:nvPicPr>
        <p:blipFill>
          <a:blip r:embed="rId3"/>
          <a:stretch>
            <a:fillRect/>
          </a:stretch>
        </p:blipFill>
        <p:spPr>
          <a:xfrm>
            <a:off x="457200" y="1417638"/>
            <a:ext cx="5080000" cy="5080000"/>
          </a:xfrm>
          <a:prstGeom prst="rect">
            <a:avLst/>
          </a:prstGeom>
        </p:spPr>
      </p:pic>
      <p:sp>
        <p:nvSpPr>
          <p:cNvPr id="5" name="テキスト ボックス 4"/>
          <p:cNvSpPr txBox="1"/>
          <p:nvPr/>
        </p:nvSpPr>
        <p:spPr>
          <a:xfrm>
            <a:off x="5787218" y="3632200"/>
            <a:ext cx="2685952" cy="1200329"/>
          </a:xfrm>
          <a:prstGeom prst="rect">
            <a:avLst/>
          </a:prstGeom>
          <a:noFill/>
        </p:spPr>
        <p:txBody>
          <a:bodyPr wrap="none" rtlCol="0">
            <a:spAutoFit/>
          </a:bodyPr>
          <a:lstStyle/>
          <a:p>
            <a:r>
              <a:rPr kumimoji="1" lang="ja-JP" altLang="en-US" sz="3600" b="1" dirty="0" smtClean="0"/>
              <a:t>なんでも</a:t>
            </a:r>
            <a:endParaRPr kumimoji="1" lang="en-US" altLang="ja-JP" sz="3600" b="1" dirty="0" smtClean="0"/>
          </a:p>
          <a:p>
            <a:r>
              <a:rPr lang="ja-JP" altLang="en-US" sz="3600" b="1" dirty="0" smtClean="0"/>
              <a:t>聞いてみよう</a:t>
            </a:r>
            <a:endParaRPr kumimoji="1" lang="ja-JP" altLang="en-US" sz="36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 name="爆発 2 14"/>
          <p:cNvSpPr/>
          <p:nvPr/>
        </p:nvSpPr>
        <p:spPr>
          <a:xfrm>
            <a:off x="6504241" y="3595195"/>
            <a:ext cx="2453348" cy="2530968"/>
          </a:xfrm>
          <a:prstGeom prst="irregularSeal2">
            <a:avLst/>
          </a:prstGeom>
          <a:solidFill>
            <a:srgbClr val="008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2" name="タイトル 1"/>
          <p:cNvSpPr>
            <a:spLocks noGrp="1"/>
          </p:cNvSpPr>
          <p:nvPr>
            <p:ph type="title"/>
          </p:nvPr>
        </p:nvSpPr>
        <p:spPr/>
        <p:txBody>
          <a:bodyPr>
            <a:normAutofit/>
          </a:bodyPr>
          <a:lstStyle/>
          <a:p>
            <a:r>
              <a:rPr lang="ja-JP" altLang="en-US" dirty="0" smtClean="0"/>
              <a:t>地震が起きたら</a:t>
            </a:r>
            <a:r>
              <a:rPr lang="en-US" altLang="ja-JP" dirty="0" smtClean="0"/>
              <a:t>…</a:t>
            </a:r>
            <a:endParaRPr lang="ja-JP" altLang="en-US" dirty="0"/>
          </a:p>
        </p:txBody>
      </p:sp>
      <p:sp>
        <p:nvSpPr>
          <p:cNvPr id="3" name="コンテンツ プレースホルダ 2"/>
          <p:cNvSpPr>
            <a:spLocks noGrp="1"/>
          </p:cNvSpPr>
          <p:nvPr>
            <p:ph idx="1"/>
          </p:nvPr>
        </p:nvSpPr>
        <p:spPr/>
        <p:txBody>
          <a:bodyPr/>
          <a:lstStyle/>
          <a:p>
            <a:pPr>
              <a:buNone/>
            </a:pPr>
            <a:r>
              <a:rPr lang="ja-JP" altLang="en-US" dirty="0" smtClean="0"/>
              <a:t>　</a:t>
            </a:r>
            <a:endParaRPr lang="en-US" altLang="ja-JP" dirty="0" smtClean="0"/>
          </a:p>
          <a:p>
            <a:pPr>
              <a:buNone/>
            </a:pPr>
            <a:endParaRPr lang="ja-JP" altLang="en-US" dirty="0"/>
          </a:p>
        </p:txBody>
      </p:sp>
      <p:pic>
        <p:nvPicPr>
          <p:cNvPr id="5" name="図 4"/>
          <p:cNvPicPr>
            <a:picLocks noChangeAspect="1"/>
          </p:cNvPicPr>
          <p:nvPr/>
        </p:nvPicPr>
        <p:blipFill>
          <a:blip r:embed="rId3"/>
          <a:stretch>
            <a:fillRect/>
          </a:stretch>
        </p:blipFill>
        <p:spPr>
          <a:xfrm>
            <a:off x="3657031" y="1632348"/>
            <a:ext cx="2847210" cy="2676377"/>
          </a:xfrm>
          <a:prstGeom prst="rect">
            <a:avLst/>
          </a:prstGeom>
        </p:spPr>
      </p:pic>
      <p:pic>
        <p:nvPicPr>
          <p:cNvPr id="6" name="図 5"/>
          <p:cNvPicPr>
            <a:picLocks noChangeAspect="1"/>
          </p:cNvPicPr>
          <p:nvPr/>
        </p:nvPicPr>
        <p:blipFill>
          <a:blip r:embed="rId4"/>
          <a:stretch>
            <a:fillRect/>
          </a:stretch>
        </p:blipFill>
        <p:spPr>
          <a:xfrm>
            <a:off x="664652" y="1600200"/>
            <a:ext cx="2592445" cy="2708525"/>
          </a:xfrm>
          <a:prstGeom prst="rect">
            <a:avLst/>
          </a:prstGeom>
        </p:spPr>
      </p:pic>
      <p:pic>
        <p:nvPicPr>
          <p:cNvPr id="8" name="図 7"/>
          <p:cNvPicPr>
            <a:picLocks noChangeAspect="1"/>
          </p:cNvPicPr>
          <p:nvPr/>
        </p:nvPicPr>
        <p:blipFill>
          <a:blip r:embed="rId5"/>
          <a:stretch>
            <a:fillRect/>
          </a:stretch>
        </p:blipFill>
        <p:spPr>
          <a:xfrm flipH="1">
            <a:off x="887237" y="4308725"/>
            <a:ext cx="2160386" cy="1733210"/>
          </a:xfrm>
          <a:prstGeom prst="rect">
            <a:avLst/>
          </a:prstGeom>
        </p:spPr>
      </p:pic>
      <p:pic>
        <p:nvPicPr>
          <p:cNvPr id="9" name="図 8"/>
          <p:cNvPicPr>
            <a:picLocks noChangeAspect="1"/>
          </p:cNvPicPr>
          <p:nvPr/>
        </p:nvPicPr>
        <p:blipFill>
          <a:blip r:embed="rId6"/>
          <a:stretch>
            <a:fillRect/>
          </a:stretch>
        </p:blipFill>
        <p:spPr>
          <a:xfrm>
            <a:off x="4233134" y="4308725"/>
            <a:ext cx="1712761" cy="1581010"/>
          </a:xfrm>
          <a:prstGeom prst="rect">
            <a:avLst/>
          </a:prstGeom>
        </p:spPr>
      </p:pic>
      <p:sp>
        <p:nvSpPr>
          <p:cNvPr id="10" name="テキスト ボックス 9"/>
          <p:cNvSpPr txBox="1"/>
          <p:nvPr/>
        </p:nvSpPr>
        <p:spPr>
          <a:xfrm>
            <a:off x="664652" y="5915135"/>
            <a:ext cx="8022148" cy="646331"/>
          </a:xfrm>
          <a:prstGeom prst="rect">
            <a:avLst/>
          </a:prstGeom>
          <a:noFill/>
        </p:spPr>
        <p:txBody>
          <a:bodyPr wrap="none" rtlCol="0">
            <a:spAutoFit/>
          </a:bodyPr>
          <a:lstStyle/>
          <a:p>
            <a:pPr algn="ctr"/>
            <a:r>
              <a:rPr kumimoji="1" lang="ja-JP" altLang="en-US" sz="3600" b="1" u="sng" dirty="0" smtClean="0">
                <a:solidFill>
                  <a:srgbClr val="008000"/>
                </a:solidFill>
              </a:rPr>
              <a:t>揺れが止まるまで</a:t>
            </a:r>
            <a:r>
              <a:rPr kumimoji="1" lang="ja-JP" altLang="en-US" sz="3600" b="1" dirty="0" smtClean="0">
                <a:solidFill>
                  <a:srgbClr val="008000"/>
                </a:solidFill>
              </a:rPr>
              <a:t>はダンゴムシのポーズ</a:t>
            </a:r>
            <a:endParaRPr kumimoji="1" lang="ja-JP" altLang="en-US" sz="3600" b="1" dirty="0">
              <a:solidFill>
                <a:srgbClr val="008000"/>
              </a:solidFill>
            </a:endParaRPr>
          </a:p>
        </p:txBody>
      </p:sp>
      <p:cxnSp>
        <p:nvCxnSpPr>
          <p:cNvPr id="12" name="直線矢印コネクタ 11"/>
          <p:cNvCxnSpPr/>
          <p:nvPr/>
        </p:nvCxnSpPr>
        <p:spPr>
          <a:xfrm flipV="1">
            <a:off x="3257097" y="4073032"/>
            <a:ext cx="788718" cy="1"/>
          </a:xfrm>
          <a:prstGeom prst="straightConnector1">
            <a:avLst/>
          </a:prstGeom>
          <a:ln w="177800">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pic>
        <p:nvPicPr>
          <p:cNvPr id="13" name="図 12"/>
          <p:cNvPicPr>
            <a:picLocks noChangeAspect="1"/>
          </p:cNvPicPr>
          <p:nvPr/>
        </p:nvPicPr>
        <p:blipFill>
          <a:blip r:embed="rId7"/>
          <a:stretch>
            <a:fillRect/>
          </a:stretch>
        </p:blipFill>
        <p:spPr>
          <a:xfrm>
            <a:off x="6447854" y="1287004"/>
            <a:ext cx="2238946" cy="2308191"/>
          </a:xfrm>
          <a:prstGeom prst="rect">
            <a:avLst/>
          </a:prstGeom>
        </p:spPr>
      </p:pic>
      <p:sp>
        <p:nvSpPr>
          <p:cNvPr id="14" name="テキスト ボックス 13"/>
          <p:cNvSpPr txBox="1"/>
          <p:nvPr/>
        </p:nvSpPr>
        <p:spPr>
          <a:xfrm>
            <a:off x="7015472" y="4470400"/>
            <a:ext cx="1100582" cy="954107"/>
          </a:xfrm>
          <a:prstGeom prst="rect">
            <a:avLst/>
          </a:prstGeom>
          <a:noFill/>
        </p:spPr>
        <p:txBody>
          <a:bodyPr wrap="square" rtlCol="0">
            <a:spAutoFit/>
          </a:bodyPr>
          <a:lstStyle/>
          <a:p>
            <a:pPr algn="ctr"/>
            <a:r>
              <a:rPr kumimoji="1" lang="ja-JP" altLang="en-US" sz="2800" dirty="0" smtClean="0">
                <a:solidFill>
                  <a:schemeClr val="bg1"/>
                </a:solidFill>
              </a:rPr>
              <a:t>頭を</a:t>
            </a:r>
            <a:endParaRPr kumimoji="1" lang="en-US" altLang="ja-JP" sz="2800" dirty="0" smtClean="0">
              <a:solidFill>
                <a:schemeClr val="bg1"/>
              </a:solidFill>
            </a:endParaRPr>
          </a:p>
          <a:p>
            <a:pPr algn="ctr"/>
            <a:r>
              <a:rPr kumimoji="1" lang="ja-JP" altLang="en-US" sz="2800" dirty="0" smtClean="0">
                <a:solidFill>
                  <a:schemeClr val="bg1"/>
                </a:solidFill>
              </a:rPr>
              <a:t>守ろう</a:t>
            </a:r>
            <a:endParaRPr kumimoji="1" lang="ja-JP" altLang="en-US" sz="2800" dirty="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6"/>
            <a:ext cx="5881489" cy="1245654"/>
          </a:xfrm>
        </p:spPr>
        <p:txBody>
          <a:bodyPr/>
          <a:lstStyle/>
          <a:p>
            <a:endParaRPr lang="ja-JP" altLang="en-US" dirty="0"/>
          </a:p>
        </p:txBody>
      </p:sp>
      <p:sp>
        <p:nvSpPr>
          <p:cNvPr id="3" name="サブタイトル 2"/>
          <p:cNvSpPr>
            <a:spLocks noGrp="1"/>
          </p:cNvSpPr>
          <p:nvPr>
            <p:ph type="subTitle" idx="1"/>
          </p:nvPr>
        </p:nvSpPr>
        <p:spPr/>
        <p:txBody>
          <a:bodyPr/>
          <a:lstStyle/>
          <a:p>
            <a:endParaRPr lang="ja-JP" altLang="en-US" dirty="0"/>
          </a:p>
        </p:txBody>
      </p:sp>
      <p:pic>
        <p:nvPicPr>
          <p:cNvPr id="6" name="図 5" descr="AI公園.jpg"/>
          <p:cNvPicPr>
            <a:picLocks noChangeAspect="1"/>
          </p:cNvPicPr>
          <p:nvPr/>
        </p:nvPicPr>
        <p:blipFill>
          <a:blip r:embed="rId3"/>
          <a:stretch>
            <a:fillRect/>
          </a:stretch>
        </p:blipFill>
        <p:spPr>
          <a:xfrm>
            <a:off x="0" y="119032"/>
            <a:ext cx="9144000" cy="6619935"/>
          </a:xfrm>
          <a:prstGeom prst="rect">
            <a:avLst/>
          </a:prstGeom>
        </p:spPr>
      </p:pic>
      <p:sp>
        <p:nvSpPr>
          <p:cNvPr id="7" name="テキスト ボックス 6"/>
          <p:cNvSpPr txBox="1"/>
          <p:nvPr/>
        </p:nvSpPr>
        <p:spPr>
          <a:xfrm>
            <a:off x="3335418" y="806987"/>
            <a:ext cx="4751220" cy="1323439"/>
          </a:xfrm>
          <a:prstGeom prst="rect">
            <a:avLst/>
          </a:prstGeom>
          <a:solidFill>
            <a:schemeClr val="tx1"/>
          </a:solidFill>
          <a:ln w="254000">
            <a:solidFill>
              <a:schemeClr val="tx1"/>
            </a:solidFill>
          </a:ln>
        </p:spPr>
        <p:style>
          <a:lnRef idx="2">
            <a:schemeClr val="accent2"/>
          </a:lnRef>
          <a:fillRef idx="1">
            <a:schemeClr val="lt1"/>
          </a:fillRef>
          <a:effectRef idx="0">
            <a:schemeClr val="accent2"/>
          </a:effectRef>
          <a:fontRef idx="minor">
            <a:schemeClr val="dk1"/>
          </a:fontRef>
        </p:style>
        <p:txBody>
          <a:bodyPr wrap="none" rtlCol="0">
            <a:spAutoFit/>
          </a:bodyPr>
          <a:lstStyle/>
          <a:p>
            <a:r>
              <a:rPr kumimoji="1" lang="ja-JP" altLang="en-US" sz="4000" b="1" dirty="0" smtClean="0">
                <a:solidFill>
                  <a:schemeClr val="bg1"/>
                </a:solidFill>
              </a:rPr>
              <a:t>揺れがおさまったら</a:t>
            </a:r>
            <a:endParaRPr kumimoji="1" lang="en-US" altLang="ja-JP" sz="4000" b="1" dirty="0" smtClean="0">
              <a:solidFill>
                <a:schemeClr val="bg1"/>
              </a:solidFill>
            </a:endParaRPr>
          </a:p>
          <a:p>
            <a:r>
              <a:rPr kumimoji="1" lang="ja-JP" altLang="en-US" sz="4000" b="1" dirty="0" smtClean="0">
                <a:solidFill>
                  <a:schemeClr val="bg1"/>
                </a:solidFill>
              </a:rPr>
              <a:t>安全な「避難</a:t>
            </a:r>
            <a:r>
              <a:rPr kumimoji="1" lang="ja-JP" altLang="en-US" sz="4000" b="1" u="sng" dirty="0" smtClean="0">
                <a:solidFill>
                  <a:srgbClr val="FFFF00"/>
                </a:solidFill>
              </a:rPr>
              <a:t>場所</a:t>
            </a:r>
            <a:r>
              <a:rPr kumimoji="1" lang="ja-JP" altLang="en-US" sz="4000" b="1" dirty="0" smtClean="0">
                <a:solidFill>
                  <a:schemeClr val="bg1"/>
                </a:solidFill>
              </a:rPr>
              <a:t>」へ</a:t>
            </a:r>
            <a:endParaRPr kumimoji="1" lang="ja-JP" altLang="en-US" sz="4000" b="1" dirty="0">
              <a:solidFill>
                <a:schemeClr val="bg1"/>
              </a:solidFill>
            </a:endParaRPr>
          </a:p>
        </p:txBody>
      </p:sp>
      <p:sp>
        <p:nvSpPr>
          <p:cNvPr id="8" name="テキスト ボックス 7"/>
          <p:cNvSpPr txBox="1"/>
          <p:nvPr/>
        </p:nvSpPr>
        <p:spPr>
          <a:xfrm>
            <a:off x="2857500" y="2463800"/>
            <a:ext cx="5867400" cy="461665"/>
          </a:xfrm>
          <a:prstGeom prst="rect">
            <a:avLst/>
          </a:prstGeom>
          <a:solidFill>
            <a:srgbClr val="FF0000"/>
          </a:solidFill>
          <a:ln w="127000">
            <a:solidFill>
              <a:srgbClr val="FF0000"/>
            </a:solidFill>
          </a:ln>
        </p:spPr>
        <p:txBody>
          <a:bodyPr wrap="square" rtlCol="0">
            <a:spAutoFit/>
          </a:bodyPr>
          <a:lstStyle/>
          <a:p>
            <a:r>
              <a:rPr kumimoji="1" lang="ja-JP" altLang="en-US" sz="2400" b="1" dirty="0" smtClean="0">
                <a:solidFill>
                  <a:srgbClr val="FFFFFF"/>
                </a:solidFill>
              </a:rPr>
              <a:t>落ちてこない、倒れてこない、移動してこない</a:t>
            </a:r>
            <a:endParaRPr kumimoji="1" lang="ja-JP" altLang="en-US" sz="2400" b="1" dirty="0">
              <a:solidFill>
                <a:srgbClr val="FFFF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641270"/>
            <a:ext cx="8229600" cy="1143000"/>
          </a:xfrm>
        </p:spPr>
        <p:txBody>
          <a:bodyPr>
            <a:normAutofit/>
          </a:bodyPr>
          <a:lstStyle/>
          <a:p>
            <a:r>
              <a:rPr lang="ja-JP" altLang="en-US" sz="5700" b="1" dirty="0" smtClean="0"/>
              <a:t>自分一人でも逃げる</a:t>
            </a:r>
            <a:endParaRPr lang="ja-JP" altLang="en-US" sz="5700" b="1" dirty="0"/>
          </a:p>
        </p:txBody>
      </p:sp>
      <p:sp>
        <p:nvSpPr>
          <p:cNvPr id="3" name="コンテンツ プレースホルダ 2"/>
          <p:cNvSpPr>
            <a:spLocks noGrp="1"/>
          </p:cNvSpPr>
          <p:nvPr>
            <p:ph idx="1"/>
          </p:nvPr>
        </p:nvSpPr>
        <p:spPr>
          <a:xfrm>
            <a:off x="457200" y="1966832"/>
            <a:ext cx="8229600" cy="4525963"/>
          </a:xfrm>
        </p:spPr>
        <p:txBody>
          <a:bodyPr/>
          <a:lstStyle/>
          <a:p>
            <a:pPr>
              <a:buNone/>
            </a:pPr>
            <a:r>
              <a:rPr lang="ja-JP" altLang="en-US" dirty="0" smtClean="0"/>
              <a:t>　</a:t>
            </a:r>
            <a:endParaRPr lang="ja-JP" altLang="en-US" dirty="0"/>
          </a:p>
        </p:txBody>
      </p:sp>
      <p:pic>
        <p:nvPicPr>
          <p:cNvPr id="4" name="図 3"/>
          <p:cNvPicPr>
            <a:picLocks noChangeAspect="1"/>
          </p:cNvPicPr>
          <p:nvPr/>
        </p:nvPicPr>
        <p:blipFill>
          <a:blip r:embed="rId3"/>
          <a:stretch>
            <a:fillRect/>
          </a:stretch>
        </p:blipFill>
        <p:spPr>
          <a:xfrm>
            <a:off x="457200" y="1966832"/>
            <a:ext cx="3612074" cy="3612074"/>
          </a:xfrm>
          <a:prstGeom prst="rect">
            <a:avLst/>
          </a:prstGeom>
        </p:spPr>
      </p:pic>
      <p:pic>
        <p:nvPicPr>
          <p:cNvPr id="5" name="図 4"/>
          <p:cNvPicPr>
            <a:picLocks noChangeAspect="1"/>
          </p:cNvPicPr>
          <p:nvPr/>
        </p:nvPicPr>
        <p:blipFill>
          <a:blip r:embed="rId4"/>
          <a:stretch>
            <a:fillRect/>
          </a:stretch>
        </p:blipFill>
        <p:spPr>
          <a:xfrm flipH="1">
            <a:off x="5534956" y="1784270"/>
            <a:ext cx="2654300" cy="3791857"/>
          </a:xfrm>
          <a:prstGeom prst="rect">
            <a:avLst/>
          </a:prstGeom>
        </p:spPr>
      </p:pic>
      <p:sp>
        <p:nvSpPr>
          <p:cNvPr id="6" name="右矢印 5"/>
          <p:cNvSpPr/>
          <p:nvPr/>
        </p:nvSpPr>
        <p:spPr>
          <a:xfrm>
            <a:off x="4173258" y="2714950"/>
            <a:ext cx="1361698" cy="1462045"/>
          </a:xfrm>
          <a:prstGeom prst="rightArrow">
            <a:avLst/>
          </a:prstGeom>
          <a:solidFill>
            <a:srgbClr val="3366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dirty="0"/>
          </a:p>
        </p:txBody>
      </p:sp>
      <p:sp>
        <p:nvSpPr>
          <p:cNvPr id="7" name="テキスト ボックス 6"/>
          <p:cNvSpPr txBox="1"/>
          <p:nvPr/>
        </p:nvSpPr>
        <p:spPr>
          <a:xfrm>
            <a:off x="766034" y="5984964"/>
            <a:ext cx="7509988" cy="461665"/>
          </a:xfrm>
          <a:prstGeom prst="rect">
            <a:avLst/>
          </a:prstGeom>
          <a:noFill/>
        </p:spPr>
        <p:txBody>
          <a:bodyPr wrap="none" rtlCol="0">
            <a:spAutoFit/>
          </a:bodyPr>
          <a:lstStyle/>
          <a:p>
            <a:pPr algn="ctr"/>
            <a:r>
              <a:rPr kumimoji="1" lang="ja-JP" altLang="en-US" sz="2400" dirty="0" smtClean="0"/>
              <a:t>（できれば「防災ポーチ」や「避難リュック」を持って出よう）</a:t>
            </a:r>
            <a:endParaRPr kumimoji="1" lang="ja-JP" altLang="en-US" sz="2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08502" y="3188354"/>
            <a:ext cx="8229600" cy="1143000"/>
          </a:xfrm>
        </p:spPr>
        <p:txBody>
          <a:bodyPr/>
          <a:lstStyle/>
          <a:p>
            <a:endParaRPr lang="ja-JP" altLang="en-US" dirty="0"/>
          </a:p>
        </p:txBody>
      </p:sp>
      <p:pic>
        <p:nvPicPr>
          <p:cNvPr id="5" name="コンテンツ プレースホルダ 4" descr="スクリーンショット 2024-11-18 20.39.30.png"/>
          <p:cNvPicPr>
            <a:picLocks noGrp="1" noChangeAspect="1"/>
          </p:cNvPicPr>
          <p:nvPr>
            <p:ph idx="1"/>
          </p:nvPr>
        </p:nvPicPr>
        <p:blipFill>
          <a:blip r:embed="rId3"/>
          <a:srcRect/>
          <a:stretch>
            <a:fillRect/>
          </a:stretch>
        </p:blipFill>
        <p:spPr>
          <a:xfrm>
            <a:off x="-121303" y="0"/>
            <a:ext cx="10047187" cy="6858000"/>
          </a:xfrm>
        </p:spPr>
      </p:pic>
      <p:sp>
        <p:nvSpPr>
          <p:cNvPr id="4" name="テキスト ボックス 3"/>
          <p:cNvSpPr txBox="1"/>
          <p:nvPr/>
        </p:nvSpPr>
        <p:spPr>
          <a:xfrm>
            <a:off x="698118" y="1741506"/>
            <a:ext cx="5598305" cy="1015663"/>
          </a:xfrm>
          <a:prstGeom prst="rect">
            <a:avLst/>
          </a:prstGeom>
          <a:solidFill>
            <a:srgbClr val="0000FF"/>
          </a:solidFill>
        </p:spPr>
        <p:txBody>
          <a:bodyPr wrap="square" rtlCol="0">
            <a:spAutoFit/>
          </a:bodyPr>
          <a:lstStyle/>
          <a:p>
            <a:r>
              <a:rPr lang="ja-JP" altLang="en-US" sz="3000" dirty="0" smtClean="0">
                <a:solidFill>
                  <a:schemeClr val="bg1"/>
                </a:solidFill>
              </a:rPr>
              <a:t>自分の家が地震で壊れなくても、</a:t>
            </a:r>
            <a:endParaRPr lang="en-US" altLang="ja-JP" sz="3000" dirty="0" smtClean="0">
              <a:solidFill>
                <a:schemeClr val="bg1"/>
              </a:solidFill>
            </a:endParaRPr>
          </a:p>
          <a:p>
            <a:r>
              <a:rPr lang="ja-JP" altLang="en-US" sz="3000" dirty="0" smtClean="0">
                <a:solidFill>
                  <a:schemeClr val="bg1"/>
                </a:solidFill>
              </a:rPr>
              <a:t>周りの家が火事になったら</a:t>
            </a:r>
            <a:r>
              <a:rPr lang="en-US" altLang="ja-JP" sz="3000" dirty="0" smtClean="0">
                <a:solidFill>
                  <a:schemeClr val="bg1"/>
                </a:solidFill>
              </a:rPr>
              <a:t>…</a:t>
            </a:r>
            <a:endParaRPr kumimoji="1" lang="ja-JP" altLang="en-US" sz="3000" dirty="0">
              <a:solidFill>
                <a:schemeClr val="bg1"/>
              </a:solidFill>
            </a:endParaRPr>
          </a:p>
        </p:txBody>
      </p:sp>
      <p:sp>
        <p:nvSpPr>
          <p:cNvPr id="6" name="テキスト ボックス 5"/>
          <p:cNvSpPr txBox="1"/>
          <p:nvPr/>
        </p:nvSpPr>
        <p:spPr>
          <a:xfrm>
            <a:off x="808502" y="5116935"/>
            <a:ext cx="8009023" cy="984885"/>
          </a:xfrm>
          <a:prstGeom prst="rect">
            <a:avLst/>
          </a:prstGeom>
          <a:solidFill>
            <a:srgbClr val="0000FF"/>
          </a:solidFill>
        </p:spPr>
        <p:txBody>
          <a:bodyPr wrap="none" rtlCol="0">
            <a:spAutoFit/>
          </a:bodyPr>
          <a:lstStyle/>
          <a:p>
            <a:r>
              <a:rPr kumimoji="1" lang="ja-JP" altLang="en-US" sz="2900" dirty="0" smtClean="0">
                <a:solidFill>
                  <a:schemeClr val="bg1"/>
                </a:solidFill>
              </a:rPr>
              <a:t>暗くても、寒くても、暑くても、大雨でも、</a:t>
            </a:r>
            <a:endParaRPr kumimoji="1" lang="en-US" altLang="ja-JP" sz="2900" dirty="0" smtClean="0">
              <a:solidFill>
                <a:schemeClr val="bg1"/>
              </a:solidFill>
            </a:endParaRPr>
          </a:p>
          <a:p>
            <a:r>
              <a:rPr kumimoji="1" lang="ja-JP" altLang="en-US" sz="2900" dirty="0" smtClean="0">
                <a:solidFill>
                  <a:schemeClr val="bg1"/>
                </a:solidFill>
              </a:rPr>
              <a:t>大きな地震の後は、</a:t>
            </a:r>
            <a:r>
              <a:rPr lang="ja-JP" altLang="en-US" sz="2900" dirty="0" smtClean="0">
                <a:solidFill>
                  <a:schemeClr val="bg1"/>
                </a:solidFill>
              </a:rPr>
              <a:t>すぐに逃げられる準備をしよう</a:t>
            </a:r>
            <a:endParaRPr kumimoji="1" lang="ja-JP" altLang="en-US" sz="2900" dirty="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地震は</a:t>
            </a:r>
            <a:r>
              <a:rPr lang="ja-JP" altLang="en-US" b="1" u="sng" dirty="0" smtClean="0"/>
              <a:t>１回で終わらない</a:t>
            </a:r>
            <a:endParaRPr lang="ja-JP" altLang="en-US" b="1" u="sng" dirty="0"/>
          </a:p>
        </p:txBody>
      </p:sp>
      <p:sp>
        <p:nvSpPr>
          <p:cNvPr id="3" name="コンテンツ プレースホルダ 2"/>
          <p:cNvSpPr>
            <a:spLocks noGrp="1"/>
          </p:cNvSpPr>
          <p:nvPr>
            <p:ph idx="1"/>
          </p:nvPr>
        </p:nvSpPr>
        <p:spPr/>
        <p:txBody>
          <a:bodyPr/>
          <a:lstStyle/>
          <a:p>
            <a:pPr algn="ctr">
              <a:buNone/>
            </a:pPr>
            <a:r>
              <a:rPr lang="en-US" altLang="ja-JP" dirty="0" smtClean="0"/>
              <a:t>2024</a:t>
            </a:r>
            <a:r>
              <a:rPr lang="ja-JP" altLang="en-US" dirty="0" smtClean="0"/>
              <a:t>年</a:t>
            </a:r>
            <a:r>
              <a:rPr lang="en-US" altLang="ja-JP" dirty="0" smtClean="0"/>
              <a:t>1</a:t>
            </a:r>
            <a:r>
              <a:rPr lang="ja-JP" altLang="en-US" dirty="0" smtClean="0"/>
              <a:t>月</a:t>
            </a:r>
            <a:r>
              <a:rPr lang="en-US" altLang="ja-JP" dirty="0" smtClean="0"/>
              <a:t>1</a:t>
            </a:r>
            <a:r>
              <a:rPr lang="ja-JP" altLang="en-US" dirty="0" smtClean="0"/>
              <a:t>日</a:t>
            </a:r>
            <a:r>
              <a:rPr lang="ja-JP" altLang="ja-JP" dirty="0" smtClean="0"/>
              <a:t>　</a:t>
            </a:r>
            <a:r>
              <a:rPr lang="ja-JP" altLang="en-US" dirty="0" smtClean="0"/>
              <a:t>能登半島地震では</a:t>
            </a:r>
            <a:r>
              <a:rPr lang="en-US" altLang="ja-JP" dirty="0" smtClean="0"/>
              <a:t>…</a:t>
            </a:r>
          </a:p>
          <a:p>
            <a:pPr algn="ctr">
              <a:buNone/>
            </a:pPr>
            <a:endParaRPr lang="en-US" altLang="ja-JP" dirty="0" smtClean="0"/>
          </a:p>
          <a:p>
            <a:pPr algn="ctr">
              <a:buNone/>
            </a:pPr>
            <a:endParaRPr lang="ja-JP" altLang="en-US" dirty="0"/>
          </a:p>
        </p:txBody>
      </p:sp>
      <p:pic>
        <p:nvPicPr>
          <p:cNvPr id="5" name="図 4" descr="石川地震履歴.jpg"/>
          <p:cNvPicPr>
            <a:picLocks noChangeAspect="1"/>
          </p:cNvPicPr>
          <p:nvPr/>
        </p:nvPicPr>
        <p:blipFill>
          <a:blip r:embed="rId3"/>
          <a:srcRect b="31652"/>
          <a:stretch>
            <a:fillRect/>
          </a:stretch>
        </p:blipFill>
        <p:spPr>
          <a:xfrm>
            <a:off x="457200" y="2198060"/>
            <a:ext cx="8229600" cy="3388297"/>
          </a:xfrm>
          <a:prstGeom prst="rect">
            <a:avLst/>
          </a:prstGeom>
        </p:spPr>
      </p:pic>
      <p:sp>
        <p:nvSpPr>
          <p:cNvPr id="6" name="テキスト ボックス 5"/>
          <p:cNvSpPr txBox="1"/>
          <p:nvPr/>
        </p:nvSpPr>
        <p:spPr>
          <a:xfrm>
            <a:off x="1060553" y="5710664"/>
            <a:ext cx="6856565" cy="830997"/>
          </a:xfrm>
          <a:prstGeom prst="rect">
            <a:avLst/>
          </a:prstGeom>
          <a:noFill/>
        </p:spPr>
        <p:txBody>
          <a:bodyPr wrap="none" rtlCol="0">
            <a:spAutoFit/>
          </a:bodyPr>
          <a:lstStyle/>
          <a:p>
            <a:r>
              <a:rPr kumimoji="1" lang="en-US" altLang="ja-JP" sz="4800" b="1" u="sng" dirty="0" smtClean="0">
                <a:solidFill>
                  <a:srgbClr val="FF0000"/>
                </a:solidFill>
              </a:rPr>
              <a:t>1</a:t>
            </a:r>
            <a:r>
              <a:rPr kumimoji="1" lang="ja-JP" altLang="en-US" sz="4800" b="1" u="sng" dirty="0" smtClean="0">
                <a:solidFill>
                  <a:srgbClr val="FF0000"/>
                </a:solidFill>
              </a:rPr>
              <a:t>時間で５回</a:t>
            </a:r>
            <a:r>
              <a:rPr kumimoji="1" lang="ja-JP" altLang="en-US" sz="4800" b="1" dirty="0" smtClean="0"/>
              <a:t>の大きな地震</a:t>
            </a:r>
            <a:endParaRPr kumimoji="1" lang="ja-JP" altLang="en-US" sz="48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ja-JP" altLang="en-US" sz="3600" dirty="0" smtClean="0"/>
              <a:t>最初の一回目が</a:t>
            </a:r>
            <a:r>
              <a:rPr lang="en-US" altLang="ja-JP" sz="3600" dirty="0" smtClean="0"/>
              <a:t/>
            </a:r>
            <a:br>
              <a:rPr lang="en-US" altLang="ja-JP" sz="3600" dirty="0" smtClean="0"/>
            </a:br>
            <a:r>
              <a:rPr lang="ja-JP" altLang="en-US" sz="3600" dirty="0" smtClean="0"/>
              <a:t>一番大きい（本震）とは限らない</a:t>
            </a:r>
            <a:endParaRPr lang="ja-JP" altLang="en-US" sz="3600" dirty="0"/>
          </a:p>
        </p:txBody>
      </p:sp>
      <p:sp>
        <p:nvSpPr>
          <p:cNvPr id="3" name="コンテンツ プレースホルダ 2"/>
          <p:cNvSpPr>
            <a:spLocks noGrp="1"/>
          </p:cNvSpPr>
          <p:nvPr>
            <p:ph idx="1"/>
          </p:nvPr>
        </p:nvSpPr>
        <p:spPr/>
        <p:txBody>
          <a:bodyPr/>
          <a:lstStyle/>
          <a:p>
            <a:pPr algn="ctr">
              <a:buNone/>
            </a:pPr>
            <a:r>
              <a:rPr lang="en-US" altLang="ja-JP" dirty="0" smtClean="0"/>
              <a:t>2016</a:t>
            </a:r>
            <a:r>
              <a:rPr lang="ja-JP" altLang="en-US" dirty="0" smtClean="0"/>
              <a:t>年</a:t>
            </a:r>
            <a:r>
              <a:rPr lang="en-US" altLang="ja-JP" dirty="0" smtClean="0"/>
              <a:t>4</a:t>
            </a:r>
            <a:r>
              <a:rPr lang="ja-JP" altLang="en-US" dirty="0" smtClean="0"/>
              <a:t>月</a:t>
            </a:r>
            <a:r>
              <a:rPr lang="en-US" altLang="ja-JP" dirty="0" smtClean="0"/>
              <a:t>14</a:t>
            </a:r>
            <a:r>
              <a:rPr lang="ja-JP" altLang="en-US" dirty="0" smtClean="0"/>
              <a:t>日</a:t>
            </a:r>
            <a:r>
              <a:rPr lang="ja-JP" altLang="ja-JP" dirty="0" smtClean="0"/>
              <a:t>　</a:t>
            </a:r>
            <a:r>
              <a:rPr lang="ja-JP" altLang="en-US" dirty="0" smtClean="0"/>
              <a:t>熊本地震では</a:t>
            </a:r>
            <a:r>
              <a:rPr lang="en-US" altLang="ja-JP" dirty="0" smtClean="0"/>
              <a:t>…</a:t>
            </a:r>
          </a:p>
          <a:p>
            <a:pPr algn="ctr">
              <a:buNone/>
            </a:pPr>
            <a:endParaRPr lang="en-US" altLang="ja-JP" dirty="0" smtClean="0"/>
          </a:p>
          <a:p>
            <a:pPr algn="ctr">
              <a:buNone/>
            </a:pPr>
            <a:endParaRPr lang="ja-JP" altLang="en-US" dirty="0"/>
          </a:p>
        </p:txBody>
      </p:sp>
      <p:sp>
        <p:nvSpPr>
          <p:cNvPr id="6" name="テキスト ボックス 5"/>
          <p:cNvSpPr txBox="1"/>
          <p:nvPr/>
        </p:nvSpPr>
        <p:spPr>
          <a:xfrm>
            <a:off x="745804" y="5455218"/>
            <a:ext cx="7998304" cy="769441"/>
          </a:xfrm>
          <a:prstGeom prst="rect">
            <a:avLst/>
          </a:prstGeom>
          <a:noFill/>
        </p:spPr>
        <p:txBody>
          <a:bodyPr wrap="none" rtlCol="0">
            <a:spAutoFit/>
          </a:bodyPr>
          <a:lstStyle/>
          <a:p>
            <a:r>
              <a:rPr kumimoji="1" lang="ja-JP" altLang="en-US" sz="4400" b="1" u="sng" dirty="0" smtClean="0">
                <a:solidFill>
                  <a:srgbClr val="FF0000"/>
                </a:solidFill>
              </a:rPr>
              <a:t>２日後</a:t>
            </a:r>
            <a:r>
              <a:rPr kumimoji="1" lang="ja-JP" altLang="en-US" sz="4400" b="1" dirty="0" smtClean="0"/>
              <a:t>に、</a:t>
            </a:r>
            <a:r>
              <a:rPr lang="ja-JP" altLang="en-US" sz="4400" b="1" dirty="0" smtClean="0"/>
              <a:t>また</a:t>
            </a:r>
            <a:r>
              <a:rPr kumimoji="1" lang="ja-JP" altLang="en-US" sz="4400" b="1" dirty="0" smtClean="0"/>
              <a:t>大きな地震が発生</a:t>
            </a:r>
            <a:endParaRPr kumimoji="1" lang="ja-JP" altLang="en-US" sz="4400" b="1" dirty="0"/>
          </a:p>
        </p:txBody>
      </p:sp>
      <p:pic>
        <p:nvPicPr>
          <p:cNvPr id="7" name="図 6" descr="熊本地震履歴.jpg"/>
          <p:cNvPicPr>
            <a:picLocks noChangeAspect="1"/>
          </p:cNvPicPr>
          <p:nvPr/>
        </p:nvPicPr>
        <p:blipFill>
          <a:blip r:embed="rId3"/>
          <a:srcRect b="17498"/>
          <a:stretch>
            <a:fillRect/>
          </a:stretch>
        </p:blipFill>
        <p:spPr>
          <a:xfrm>
            <a:off x="221522" y="2199311"/>
            <a:ext cx="8724725" cy="316870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ja-JP" altLang="en-US" dirty="0" smtClean="0"/>
              <a:t>「避難場所」と「避難所」の違いは？</a:t>
            </a:r>
            <a:endParaRPr lang="ja-JP" altLang="en-US" dirty="0"/>
          </a:p>
        </p:txBody>
      </p:sp>
      <p:sp>
        <p:nvSpPr>
          <p:cNvPr id="3" name="コンテンツ プレースホルダ 2"/>
          <p:cNvSpPr>
            <a:spLocks noGrp="1"/>
          </p:cNvSpPr>
          <p:nvPr>
            <p:ph idx="1"/>
          </p:nvPr>
        </p:nvSpPr>
        <p:spPr/>
        <p:txBody>
          <a:bodyPr/>
          <a:lstStyle/>
          <a:p>
            <a:pPr>
              <a:buNone/>
            </a:pPr>
            <a:r>
              <a:rPr lang="ja-JP" altLang="en-US" dirty="0" smtClean="0"/>
              <a:t>　</a:t>
            </a:r>
            <a:endParaRPr lang="ja-JP" altLang="en-US" dirty="0"/>
          </a:p>
        </p:txBody>
      </p:sp>
      <p:pic>
        <p:nvPicPr>
          <p:cNvPr id="4" name="図 3" descr="ダブルマーク.jpg"/>
          <p:cNvPicPr>
            <a:picLocks noChangeAspect="1"/>
          </p:cNvPicPr>
          <p:nvPr/>
        </p:nvPicPr>
        <p:blipFill>
          <a:blip r:embed="rId3"/>
          <a:srcRect l="7030" t="4687" r="7030" b="14061"/>
          <a:stretch>
            <a:fillRect/>
          </a:stretch>
        </p:blipFill>
        <p:spPr>
          <a:xfrm>
            <a:off x="1426101" y="1417638"/>
            <a:ext cx="6019954" cy="4268729"/>
          </a:xfrm>
          <a:prstGeom prst="rect">
            <a:avLst/>
          </a:prstGeom>
        </p:spPr>
      </p:pic>
      <p:sp>
        <p:nvSpPr>
          <p:cNvPr id="5" name="テキスト ボックス 4"/>
          <p:cNvSpPr txBox="1"/>
          <p:nvPr/>
        </p:nvSpPr>
        <p:spPr>
          <a:xfrm>
            <a:off x="910619" y="5864553"/>
            <a:ext cx="7605968" cy="523220"/>
          </a:xfrm>
          <a:prstGeom prst="rect">
            <a:avLst/>
          </a:prstGeom>
          <a:noFill/>
        </p:spPr>
        <p:txBody>
          <a:bodyPr wrap="none" rtlCol="0">
            <a:spAutoFit/>
          </a:bodyPr>
          <a:lstStyle/>
          <a:p>
            <a:pPr algn="ctr"/>
            <a:r>
              <a:rPr kumimoji="1" lang="ja-JP" altLang="en-US" sz="2800" dirty="0" smtClean="0"/>
              <a:t>（避難場所と避難所が、同じ場所の場合もあるよ）</a:t>
            </a:r>
            <a:endParaRPr kumimoji="1" lang="ja-JP" altLang="en-US" sz="2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23292</TotalTime>
  <Words>6274</Words>
  <Application>Microsoft Macintosh PowerPoint</Application>
  <PresentationFormat>画面に合わせる (4:3)</PresentationFormat>
  <Paragraphs>564</Paragraphs>
  <Slides>29</Slides>
  <Notes>29</Notes>
  <HiddenSlides>0</HiddenSlides>
  <MMClips>0</MMClips>
  <ScaleCrop>false</ScaleCrop>
  <HeadingPairs>
    <vt:vector size="4" baseType="variant">
      <vt:variant>
        <vt:lpstr>デザイン テンプレート</vt:lpstr>
      </vt:variant>
      <vt:variant>
        <vt:i4>1</vt:i4>
      </vt:variant>
      <vt:variant>
        <vt:lpstr>スライド タイトル</vt:lpstr>
      </vt:variant>
      <vt:variant>
        <vt:i4>29</vt:i4>
      </vt:variant>
    </vt:vector>
  </HeadingPairs>
  <TitlesOfParts>
    <vt:vector size="30" baseType="lpstr">
      <vt:lpstr>Office テーマ</vt:lpstr>
      <vt:lpstr>おうちの人と一緒に「約束」しよう！</vt:lpstr>
      <vt:lpstr>家にいる時に</vt:lpstr>
      <vt:lpstr>地震が起きたら…</vt:lpstr>
      <vt:lpstr>スライド 4</vt:lpstr>
      <vt:lpstr>自分一人でも逃げる</vt:lpstr>
      <vt:lpstr>スライド 6</vt:lpstr>
      <vt:lpstr>地震は１回で終わらない</vt:lpstr>
      <vt:lpstr>最初の一回目が 一番大きい（本震）とは限らない</vt:lpstr>
      <vt:lpstr>「避難場所」と「避難所」の違いは？</vt:lpstr>
      <vt:lpstr>　</vt:lpstr>
      <vt:lpstr>　</vt:lpstr>
      <vt:lpstr>　</vt:lpstr>
      <vt:lpstr>津波危険地域 にいたら すぐに高台へ 避難しよう</vt:lpstr>
      <vt:lpstr>　</vt:lpstr>
      <vt:lpstr>ライフジャケットがあれば着よう</vt:lpstr>
      <vt:lpstr>スライド 16</vt:lpstr>
      <vt:lpstr>避難所まで移動できない場合</vt:lpstr>
      <vt:lpstr>家族で決めた避難所　　　で集合しよう</vt:lpstr>
      <vt:lpstr>避難所の「名簿」と「掲示板」を確認しよう</vt:lpstr>
      <vt:lpstr>集合する避難所を防災カードに書いておこう</vt:lpstr>
      <vt:lpstr>ペットの避難　　　</vt:lpstr>
      <vt:lpstr>　</vt:lpstr>
      <vt:lpstr>ハザードマップで「災害が起きる前に」 危険な地域を知っておくことが大切</vt:lpstr>
      <vt:lpstr>静岡県　田子浦小学校の学区（例）</vt:lpstr>
      <vt:lpstr>ハザードマップ</vt:lpstr>
      <vt:lpstr>静岡県　富士川第一小学校の学区（例）</vt:lpstr>
      <vt:lpstr>ハザードマップ</vt:lpstr>
      <vt:lpstr>スライド 28</vt:lpstr>
      <vt:lpstr>質問タイム</vt:lpstr>
    </vt:vector>
  </TitlesOfParts>
  <Company>sun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北野 恭子</dc:creator>
  <cp:lastModifiedBy>北野 恭子</cp:lastModifiedBy>
  <cp:revision>427</cp:revision>
  <dcterms:created xsi:type="dcterms:W3CDTF">2024-12-05T12:43:25Z</dcterms:created>
  <dcterms:modified xsi:type="dcterms:W3CDTF">2024-12-05T13:00:01Z</dcterms:modified>
</cp:coreProperties>
</file>